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handoutMasterIdLst>
    <p:handoutMasterId r:id="rId19"/>
  </p:handoutMasterIdLst>
  <p:sldIdLst>
    <p:sldId id="257" r:id="rId2"/>
    <p:sldId id="280" r:id="rId3"/>
    <p:sldId id="281" r:id="rId4"/>
    <p:sldId id="282" r:id="rId5"/>
    <p:sldId id="283" r:id="rId6"/>
    <p:sldId id="287" r:id="rId7"/>
    <p:sldId id="294" r:id="rId8"/>
    <p:sldId id="290" r:id="rId9"/>
    <p:sldId id="292" r:id="rId10"/>
    <p:sldId id="286" r:id="rId11"/>
    <p:sldId id="284" r:id="rId12"/>
    <p:sldId id="285" r:id="rId13"/>
    <p:sldId id="293" r:id="rId14"/>
    <p:sldId id="295" r:id="rId15"/>
    <p:sldId id="289" r:id="rId16"/>
    <p:sldId id="279" r:id="rId17"/>
  </p:sldIdLst>
  <p:sldSz cx="9144000" cy="6858000" type="screen4x3"/>
  <p:notesSz cx="6797675" cy="992505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100"/>
    <a:srgbClr val="B86968"/>
    <a:srgbClr val="095394"/>
    <a:srgbClr val="731A46"/>
    <a:srgbClr val="37761D"/>
    <a:srgbClr val="7E6000"/>
    <a:srgbClr val="FF9933"/>
    <a:srgbClr val="FFCC00"/>
    <a:srgbClr val="FFFF00"/>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80" d="100"/>
          <a:sy n="80" d="100"/>
        </p:scale>
        <p:origin x="924"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7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pPr rtl="0"/>
            <a:endParaRPr lang="en-US"/>
          </a:p>
        </p:txBody>
      </p:sp>
      <p:sp>
        <p:nvSpPr>
          <p:cNvPr id="3" name="日期版面配置區 2"/>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pPr rtl="0"/>
            <a:fld id="{C3DD7C48-6133-4200-AD84-FE481375A0CA}" type="datetime1">
              <a:rPr lang="zh-TW" altLang="en-US" smtClean="0"/>
              <a:t>2022/7/29</a:t>
            </a:fld>
            <a:endParaRPr lang="en-US" dirty="0"/>
          </a:p>
        </p:txBody>
      </p:sp>
      <p:sp>
        <p:nvSpPr>
          <p:cNvPr id="4" name="頁尾版面配置區 3"/>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pPr rtl="0"/>
            <a:endParaRPr lang="en-US"/>
          </a:p>
        </p:txBody>
      </p:sp>
      <p:sp>
        <p:nvSpPr>
          <p:cNvPr id="5" name="投影片編號預留位置 4"/>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pPr rtl="0"/>
            <a:endParaRPr lang="en-US"/>
          </a:p>
        </p:txBody>
      </p:sp>
      <p:sp>
        <p:nvSpPr>
          <p:cNvPr id="3" name="日期版面配置區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pPr rtl="0"/>
            <a:fld id="{D2C734C9-5115-4664-A365-4BAF71666F51}" type="datetime1">
              <a:rPr lang="zh-TW" altLang="en-US" smtClean="0"/>
              <a:t>2022/7/29</a:t>
            </a:fld>
            <a:endParaRPr lang="en-US"/>
          </a:p>
        </p:txBody>
      </p:sp>
      <p:sp>
        <p:nvSpPr>
          <p:cNvPr id="4" name="投影片圖像版面配置區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備忘稿預留位置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rtl="0"/>
            <a:r>
              <a:rPr lang="zh-TW"/>
              <a:t>按一下以編輯母片文字樣式</a:t>
            </a:r>
            <a:endParaRPr lang="en-US"/>
          </a:p>
          <a:p>
            <a:pPr lvl="1" rtl="0"/>
            <a:r>
              <a:rPr lang="zh-TW"/>
              <a:t>第二層</a:t>
            </a:r>
          </a:p>
          <a:p>
            <a:pPr lvl="2" rtl="0"/>
            <a:r>
              <a:rPr lang="zh-TW"/>
              <a:t>第三層</a:t>
            </a:r>
          </a:p>
          <a:p>
            <a:pPr lvl="3" rtl="0"/>
            <a:r>
              <a:rPr lang="zh-TW"/>
              <a:t>第四層</a:t>
            </a:r>
          </a:p>
          <a:p>
            <a:pPr lvl="4" rtl="0"/>
            <a:r>
              <a:rPr lang="zh-TW"/>
              <a:t>第五層</a:t>
            </a:r>
            <a:endParaRPr lang="en-US"/>
          </a:p>
        </p:txBody>
      </p:sp>
      <p:sp>
        <p:nvSpPr>
          <p:cNvPr id="6" name="頁尾預留位置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pPr rtl="0"/>
            <a:endParaRPr lang="en-US"/>
          </a:p>
        </p:txBody>
      </p:sp>
      <p:sp>
        <p:nvSpPr>
          <p:cNvPr id="7" name="投影片編號預留位置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04DB13E-F722-4ED6-BB00-556651E95281}"/>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useBgFill="1">
        <p:nvSpPr>
          <p:cNvPr id="10" name="矩形 9"/>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矩形 10"/>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5" name="矩形 14"/>
          <p:cNvSpPr/>
          <p:nvPr/>
        </p:nvSpPr>
        <p:spPr>
          <a:xfrm>
            <a:off x="3851910" y="1267730"/>
            <a:ext cx="14401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群組 6">
            <a:extLst>
              <a:ext uri="{FF2B5EF4-FFF2-40B4-BE49-F238E27FC236}">
                <a16:creationId xmlns:a16="http://schemas.microsoft.com/office/drawing/2014/main" id="{E26428D7-C6F3-473D-A360-A3F5C3E8728C}"/>
              </a:ext>
            </a:extLst>
          </p:cNvPr>
          <p:cNvGrpSpPr/>
          <p:nvPr/>
        </p:nvGrpSpPr>
        <p:grpSpPr>
          <a:xfrm>
            <a:off x="3937635" y="1267730"/>
            <a:ext cx="1268730" cy="615934"/>
            <a:chOff x="5250180" y="1267730"/>
            <a:chExt cx="1691640" cy="615934"/>
          </a:xfrm>
        </p:grpSpPr>
        <p:cxnSp>
          <p:nvCxnSpPr>
            <p:cNvPr id="17" name="直線接點​​(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ctrTitle"/>
          </p:nvPr>
        </p:nvSpPr>
        <p:spPr>
          <a:xfrm>
            <a:off x="1221827" y="2244830"/>
            <a:ext cx="6700347" cy="2437232"/>
          </a:xfrm>
        </p:spPr>
        <p:txBody>
          <a:bodyPr tIns="45720" bIns="45720" rtlCol="0" anchor="ctr">
            <a:normAutofit/>
          </a:bodyPr>
          <a:lstStyle>
            <a:lvl1pPr algn="ctr">
              <a:lnSpc>
                <a:spcPct val="83000"/>
              </a:lnSpc>
              <a:defRPr lang="en-US" sz="5100" b="0" kern="1200" cap="all" spc="-75"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a:t>按一下以編輯母片標題樣式</a:t>
            </a:r>
            <a:endParaRPr lang="en-US" dirty="0"/>
          </a:p>
        </p:txBody>
      </p:sp>
      <p:sp>
        <p:nvSpPr>
          <p:cNvPr id="3" name="副標題 2"/>
          <p:cNvSpPr>
            <a:spLocks noGrp="1"/>
          </p:cNvSpPr>
          <p:nvPr>
            <p:ph type="subTitle" idx="1"/>
          </p:nvPr>
        </p:nvSpPr>
        <p:spPr>
          <a:xfrm>
            <a:off x="1221826" y="4682063"/>
            <a:ext cx="6702635" cy="457201"/>
          </a:xfrm>
        </p:spPr>
        <p:txBody>
          <a:bodyPr rtlCol="0">
            <a:normAutofit/>
          </a:bodyPr>
          <a:lstStyle>
            <a:lvl1pPr marL="0" indent="0" algn="ctr">
              <a:spcBef>
                <a:spcPts val="0"/>
              </a:spcBef>
              <a:buNone/>
              <a:defRPr sz="1350" spc="60" baseline="0">
                <a:solidFill>
                  <a:schemeClr val="tx1">
                    <a:lumMod val="95000"/>
                    <a:lumOff val="5000"/>
                  </a:schemeClr>
                </a:solidFill>
                <a:latin typeface="Microsoft JhengHei UI" panose="020B0604030504040204" pitchFamily="34" charset="-120"/>
                <a:ea typeface="Microsoft JhengHei UI" panose="020B0604030504040204" pitchFamily="34" charset="-120"/>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a:t>按一下以編輯母片子標題樣式</a:t>
            </a:r>
            <a:endParaRPr lang="en-US" dirty="0"/>
          </a:p>
        </p:txBody>
      </p:sp>
      <p:sp>
        <p:nvSpPr>
          <p:cNvPr id="20" name="日期版面配置區 19"/>
          <p:cNvSpPr>
            <a:spLocks noGrp="1"/>
          </p:cNvSpPr>
          <p:nvPr>
            <p:ph type="dt" sz="half" idx="10"/>
          </p:nvPr>
        </p:nvSpPr>
        <p:spPr>
          <a:xfrm>
            <a:off x="3989070" y="1341256"/>
            <a:ext cx="1165860" cy="485546"/>
          </a:xfrm>
        </p:spPr>
        <p:txBody>
          <a:bodyPr rtlCol="0"/>
          <a:lstStyle>
            <a:lvl1pPr algn="ctr">
              <a:defRPr sz="975" spc="0" baseline="0">
                <a:solidFill>
                  <a:srgbClr val="FFFFFF"/>
                </a:solidFill>
                <a:latin typeface="Microsoft JhengHei UI" panose="020B0604030504040204" pitchFamily="34" charset="-120"/>
                <a:ea typeface="Microsoft JhengHei UI" panose="020B0604030504040204" pitchFamily="34" charset="-120"/>
              </a:defRPr>
            </a:lvl1pPr>
          </a:lstStyle>
          <a:p>
            <a:fld id="{297672B0-FBB7-4AC3-B3D6-C4C8B295FB21}" type="datetime1">
              <a:rPr lang="zh-TW" altLang="en-US" smtClean="0"/>
              <a:t>2022/7/29</a:t>
            </a:fld>
            <a:endParaRPr lang="en-US" dirty="0"/>
          </a:p>
        </p:txBody>
      </p:sp>
      <p:sp>
        <p:nvSpPr>
          <p:cNvPr id="21" name="頁尾預留位置 20"/>
          <p:cNvSpPr>
            <a:spLocks noGrp="1"/>
          </p:cNvSpPr>
          <p:nvPr>
            <p:ph type="ftr" sz="quarter" idx="11"/>
          </p:nvPr>
        </p:nvSpPr>
        <p:spPr>
          <a:xfrm>
            <a:off x="1221826" y="5177408"/>
            <a:ext cx="4297721" cy="228600"/>
          </a:xfrm>
        </p:spPr>
        <p:txBody>
          <a:bodyPr rtlCol="0"/>
          <a:lstStyle>
            <a:lvl1pPr algn="l">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endParaRPr lang="en-US" dirty="0"/>
          </a:p>
        </p:txBody>
      </p:sp>
      <p:sp>
        <p:nvSpPr>
          <p:cNvPr id="22" name="投影片編號預留位置 21"/>
          <p:cNvSpPr>
            <a:spLocks noGrp="1"/>
          </p:cNvSpPr>
          <p:nvPr>
            <p:ph type="sldNum" sz="quarter" idx="12"/>
          </p:nvPr>
        </p:nvSpPr>
        <p:spPr>
          <a:xfrm>
            <a:off x="6455190" y="5177408"/>
            <a:ext cx="1466985" cy="228600"/>
          </a:xfrm>
        </p:spPr>
        <p:txBody>
          <a:bodyPr rtlCol="0"/>
          <a:lstStyle>
            <a:lvl1pPr>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en-US" dirty="0"/>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p:txBody>
          <a:bodyPr rtlCol="0"/>
          <a:lstStyle/>
          <a:p>
            <a:pPr rtl="0"/>
            <a:fld id="{D644EC7B-6B56-435F-8299-71E571F5546C}" type="datetime1">
              <a:rPr lang="zh-TW" altLang="en-US" smtClean="0"/>
              <a:t>2022/7/29</a:t>
            </a:fld>
            <a:endParaRPr lang="en-US"/>
          </a:p>
        </p:txBody>
      </p:sp>
      <p:sp>
        <p:nvSpPr>
          <p:cNvPr id="5" name="頁尾版面配置區 4"/>
          <p:cNvSpPr>
            <a:spLocks noGrp="1"/>
          </p:cNvSpPr>
          <p:nvPr>
            <p:ph type="ftr" sz="quarter" idx="11"/>
          </p:nvPr>
        </p:nvSpPr>
        <p:spPr/>
        <p:txBody>
          <a:bodyPr rtlCol="0"/>
          <a:lstStyle/>
          <a:p>
            <a:pPr rtl="0"/>
            <a:endParaRPr lang="en-US"/>
          </a:p>
        </p:txBody>
      </p:sp>
      <p:sp>
        <p:nvSpPr>
          <p:cNvPr id="6" name="投影片編號預留位置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43700" y="762000"/>
            <a:ext cx="1771650" cy="5257800"/>
          </a:xfrm>
        </p:spPr>
        <p:txBody>
          <a:bodyPr vert="eaVert" rtlCol="0"/>
          <a:lstStyle/>
          <a:p>
            <a:pPr rtl="0"/>
            <a:r>
              <a:rPr lang="zh-TW" altLang="en-US"/>
              <a:t>按一下以編輯母片標題樣式</a:t>
            </a:r>
            <a:endParaRPr lang="en-US" dirty="0"/>
          </a:p>
        </p:txBody>
      </p:sp>
      <p:sp>
        <p:nvSpPr>
          <p:cNvPr id="3" name="直排文字預留位置 2"/>
          <p:cNvSpPr>
            <a:spLocks noGrp="1"/>
          </p:cNvSpPr>
          <p:nvPr>
            <p:ph type="body" orient="vert" idx="1"/>
          </p:nvPr>
        </p:nvSpPr>
        <p:spPr>
          <a:xfrm>
            <a:off x="628650" y="762000"/>
            <a:ext cx="6057900" cy="5257800"/>
          </a:xfrm>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p:txBody>
          <a:bodyPr rtlCol="0"/>
          <a:lstStyle/>
          <a:p>
            <a:pPr rtl="0"/>
            <a:fld id="{E51C5308-180F-4F9F-A5CB-39715C9A586C}" type="datetime1">
              <a:rPr lang="zh-TW" altLang="en-US" smtClean="0"/>
              <a:t>2022/7/29</a:t>
            </a:fld>
            <a:endParaRPr lang="en-US"/>
          </a:p>
        </p:txBody>
      </p:sp>
      <p:sp>
        <p:nvSpPr>
          <p:cNvPr id="5" name="頁尾版面配置區 4"/>
          <p:cNvSpPr>
            <a:spLocks noGrp="1"/>
          </p:cNvSpPr>
          <p:nvPr>
            <p:ph type="ftr" sz="quarter" idx="11"/>
          </p:nvPr>
        </p:nvSpPr>
        <p:spPr/>
        <p:txBody>
          <a:bodyPr rtlCol="0"/>
          <a:lstStyle/>
          <a:p>
            <a:pPr rtl="0"/>
            <a:endParaRPr lang="en-US"/>
          </a:p>
        </p:txBody>
      </p:sp>
      <p:sp>
        <p:nvSpPr>
          <p:cNvPr id="6" name="投影片編號預留位置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en-US" dirty="0"/>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日期版面配置區 3"/>
          <p:cNvSpPr>
            <a:spLocks noGrp="1"/>
          </p:cNvSpPr>
          <p:nvPr>
            <p:ph type="dt" sz="half" idx="10"/>
          </p:nvPr>
        </p:nvSpPr>
        <p:spPr/>
        <p:txBody>
          <a:bodyPr rtlCol="0"/>
          <a:lstStyle/>
          <a:p>
            <a:pPr rtl="0"/>
            <a:fld id="{A747AF0A-8130-4A0E-9B29-B58CD98CED5C}" type="datetime1">
              <a:rPr lang="zh-TW" altLang="en-US" smtClean="0"/>
              <a:t>2022/7/29</a:t>
            </a:fld>
            <a:endParaRPr lang="en-US"/>
          </a:p>
        </p:txBody>
      </p:sp>
      <p:sp>
        <p:nvSpPr>
          <p:cNvPr id="5" name="頁尾版面配置區 4"/>
          <p:cNvSpPr>
            <a:spLocks noGrp="1"/>
          </p:cNvSpPr>
          <p:nvPr>
            <p:ph type="ftr" sz="quarter" idx="11"/>
          </p:nvPr>
        </p:nvSpPr>
        <p:spPr/>
        <p:txBody>
          <a:bodyPr rtlCol="0"/>
          <a:lstStyle/>
          <a:p>
            <a:pPr rtl="0"/>
            <a:endParaRPr lang="en-US" dirty="0"/>
          </a:p>
        </p:txBody>
      </p:sp>
      <p:sp>
        <p:nvSpPr>
          <p:cNvPr id="6" name="投影片編號預留位置 5"/>
          <p:cNvSpPr>
            <a:spLocks noGrp="1"/>
          </p:cNvSpPr>
          <p:nvPr>
            <p:ph type="sldNum" sz="quarter" idx="12"/>
          </p:nvPr>
        </p:nvSpPr>
        <p:spPr/>
        <p:txBody>
          <a:bodyPr rtlCol="0"/>
          <a:lstStyle/>
          <a:p>
            <a:pPr rtl="0"/>
            <a:fld id="{34B7E4EF-A1BD-40F4-AB7B-04F084DD991D}" type="slidenum">
              <a:rPr lang="en-US" smtClean="0"/>
              <a:t>‹#›</a:t>
            </a:fld>
            <a:endParaRPr lang="en-US"/>
          </a:p>
        </p:txBody>
      </p:sp>
      <p:pic>
        <p:nvPicPr>
          <p:cNvPr id="8" name="图片 7" descr="图片包含 图标&#10;&#10;描述已自动生成">
            <a:extLst>
              <a:ext uri="{FF2B5EF4-FFF2-40B4-BE49-F238E27FC236}">
                <a16:creationId xmlns:a16="http://schemas.microsoft.com/office/drawing/2014/main" id="{F4848810-4164-623A-8E1A-C4D355EE99A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6636347" y="3370402"/>
            <a:ext cx="2157806" cy="2817038"/>
          </a:xfrm>
          <a:prstGeom prst="rect">
            <a:avLst/>
          </a:prstGeom>
        </p:spPr>
      </p:pic>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0A4A1889-E37C-4EC3-9E41-9DAD221CF389}"/>
              </a:ext>
            </a:extLst>
          </p:cNvPr>
          <p:cNvSpPr/>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useBgFill="1">
        <p:nvSpPr>
          <p:cNvPr id="23" name="矩形 22"/>
          <p:cNvSpPr/>
          <p:nvPr/>
        </p:nvSpPr>
        <p:spPr>
          <a:xfrm>
            <a:off x="980902" y="1267730"/>
            <a:ext cx="7182197"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矩形 23"/>
          <p:cNvSpPr/>
          <p:nvPr/>
        </p:nvSpPr>
        <p:spPr>
          <a:xfrm>
            <a:off x="1085851"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30" name="矩形 29"/>
          <p:cNvSpPr/>
          <p:nvPr/>
        </p:nvSpPr>
        <p:spPr>
          <a:xfrm>
            <a:off x="3851910" y="1267730"/>
            <a:ext cx="14401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1221867" y="2275166"/>
            <a:ext cx="6700266" cy="2406895"/>
          </a:xfrm>
        </p:spPr>
        <p:txBody>
          <a:bodyPr rtlCol="0" anchor="ctr">
            <a:normAutofit/>
          </a:bodyPr>
          <a:lstStyle>
            <a:lvl1pPr algn="ctr">
              <a:lnSpc>
                <a:spcPct val="83000"/>
              </a:lnSpc>
              <a:defRPr lang="en-US" sz="5100" kern="1200" cap="all" spc="-75"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a:t>按一下以編輯母片標題樣式</a:t>
            </a:r>
            <a:endParaRPr lang="en-US" dirty="0"/>
          </a:p>
        </p:txBody>
      </p:sp>
      <p:grpSp>
        <p:nvGrpSpPr>
          <p:cNvPr id="16" name="群組 15">
            <a:extLst>
              <a:ext uri="{FF2B5EF4-FFF2-40B4-BE49-F238E27FC236}">
                <a16:creationId xmlns:a16="http://schemas.microsoft.com/office/drawing/2014/main" id="{1683EB04-C23E-490C-A1A6-030CF79D23C8}"/>
              </a:ext>
            </a:extLst>
          </p:cNvPr>
          <p:cNvGrpSpPr/>
          <p:nvPr/>
        </p:nvGrpSpPr>
        <p:grpSpPr>
          <a:xfrm>
            <a:off x="3937635" y="1267730"/>
            <a:ext cx="1268730" cy="615934"/>
            <a:chOff x="5250180" y="1267730"/>
            <a:chExt cx="1691640" cy="615934"/>
          </a:xfrm>
        </p:grpSpPr>
        <p:cxnSp>
          <p:nvCxnSpPr>
            <p:cNvPr id="17" name="直線接點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接點​​(S)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文字預留位置 2"/>
          <p:cNvSpPr>
            <a:spLocks noGrp="1"/>
          </p:cNvSpPr>
          <p:nvPr>
            <p:ph type="body" idx="1"/>
          </p:nvPr>
        </p:nvSpPr>
        <p:spPr>
          <a:xfrm>
            <a:off x="1221867" y="4682062"/>
            <a:ext cx="6704838" cy="457200"/>
          </a:xfrm>
        </p:spPr>
        <p:txBody>
          <a:bodyPr rtlCol="0" anchor="t">
            <a:normAutofit/>
          </a:bodyPr>
          <a:lstStyle>
            <a:lvl1pPr marL="0" indent="0" algn="ctr">
              <a:buNone/>
              <a:tabLst>
                <a:tab pos="1975247" algn="l"/>
              </a:tabLst>
              <a:defRPr sz="1350">
                <a:solidFill>
                  <a:schemeClr val="tx1">
                    <a:lumMod val="95000"/>
                    <a:lumOff val="5000"/>
                  </a:schemeClr>
                </a:solidFill>
                <a:effectLst/>
                <a:latin typeface="Microsoft JhengHei UI" panose="020B0604030504040204" pitchFamily="34" charset="-120"/>
                <a:ea typeface="Microsoft JhengHei UI" panose="020B0604030504040204" pitchFamily="34" charset="-120"/>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zh-TW" altLang="en-US"/>
              <a:t>按一下以編輯母片文字樣式</a:t>
            </a:r>
          </a:p>
        </p:txBody>
      </p:sp>
      <p:sp>
        <p:nvSpPr>
          <p:cNvPr id="4" name="日期版面配置區 3"/>
          <p:cNvSpPr>
            <a:spLocks noGrp="1"/>
          </p:cNvSpPr>
          <p:nvPr>
            <p:ph type="dt" sz="half" idx="10"/>
          </p:nvPr>
        </p:nvSpPr>
        <p:spPr>
          <a:xfrm>
            <a:off x="3989070" y="1344503"/>
            <a:ext cx="1165860" cy="498781"/>
          </a:xfrm>
        </p:spPr>
        <p:txBody>
          <a:bodyPr rtlCol="0"/>
          <a:lstStyle>
            <a:lvl1pPr algn="ctr">
              <a:defRPr lang="en-US" sz="975" kern="1200" spc="0" baseline="0">
                <a:solidFill>
                  <a:srgbClr val="FFFFFF"/>
                </a:solidFill>
                <a:latin typeface="Microsoft JhengHei UI" panose="020B0604030504040204" pitchFamily="34" charset="-120"/>
                <a:ea typeface="Microsoft JhengHei UI" panose="020B0604030504040204" pitchFamily="34" charset="-120"/>
                <a:cs typeface="+mn-cs"/>
              </a:defRPr>
            </a:lvl1pPr>
          </a:lstStyle>
          <a:p>
            <a:fld id="{837933C6-B812-4F20-90D3-92E1D6BEE399}" type="datetime1">
              <a:rPr lang="zh-TW" altLang="en-US" smtClean="0"/>
              <a:t>2022/7/29</a:t>
            </a:fld>
            <a:endParaRPr dirty="0"/>
          </a:p>
        </p:txBody>
      </p:sp>
      <p:sp>
        <p:nvSpPr>
          <p:cNvPr id="5" name="頁尾版面配置區 4"/>
          <p:cNvSpPr>
            <a:spLocks noGrp="1"/>
          </p:cNvSpPr>
          <p:nvPr>
            <p:ph type="ftr" sz="quarter" idx="11"/>
          </p:nvPr>
        </p:nvSpPr>
        <p:spPr>
          <a:xfrm>
            <a:off x="1221868" y="5177408"/>
            <a:ext cx="4245101" cy="228600"/>
          </a:xfrm>
        </p:spPr>
        <p:txBody>
          <a:bodyPr rtlCol="0"/>
          <a:lstStyle>
            <a:lvl1pPr algn="l">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endParaRPr lang="en-US" dirty="0"/>
          </a:p>
        </p:txBody>
      </p:sp>
      <p:sp>
        <p:nvSpPr>
          <p:cNvPr id="6" name="投影片編號預留位置 5"/>
          <p:cNvSpPr>
            <a:spLocks noGrp="1"/>
          </p:cNvSpPr>
          <p:nvPr>
            <p:ph type="sldNum" sz="quarter" idx="12"/>
          </p:nvPr>
        </p:nvSpPr>
        <p:spPr>
          <a:xfrm>
            <a:off x="6453379" y="5177408"/>
            <a:ext cx="1468754" cy="228600"/>
          </a:xfrm>
        </p:spPr>
        <p:txBody>
          <a:bodyPr rtlCol="0"/>
          <a:lstStyle>
            <a:lvl1pPr>
              <a:defRPr>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標題 7"/>
          <p:cNvSpPr>
            <a:spLocks noGrp="1"/>
          </p:cNvSpPr>
          <p:nvPr>
            <p:ph type="title"/>
          </p:nvPr>
        </p:nvSpPr>
        <p:spPr/>
        <p:txBody>
          <a:bodyPr rtlCol="0"/>
          <a:lstStyle/>
          <a:p>
            <a:pPr rtl="0"/>
            <a:r>
              <a:rPr lang="zh-TW" altLang="en-US"/>
              <a:t>按一下以編輯母片標題樣式</a:t>
            </a:r>
            <a:endParaRPr lang="en-US" dirty="0"/>
          </a:p>
        </p:txBody>
      </p:sp>
      <p:sp>
        <p:nvSpPr>
          <p:cNvPr id="3" name="內容預留位置 2"/>
          <p:cNvSpPr>
            <a:spLocks noGrp="1"/>
          </p:cNvSpPr>
          <p:nvPr>
            <p:ph sz="half" idx="1"/>
          </p:nvPr>
        </p:nvSpPr>
        <p:spPr>
          <a:xfrm>
            <a:off x="800100" y="2103120"/>
            <a:ext cx="3497580" cy="3749040"/>
          </a:xfrm>
        </p:spPr>
        <p:txBody>
          <a:bodyPr rtlCol="0"/>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內容預留位置 3"/>
          <p:cNvSpPr>
            <a:spLocks noGrp="1"/>
          </p:cNvSpPr>
          <p:nvPr>
            <p:ph sz="half" idx="2"/>
          </p:nvPr>
        </p:nvSpPr>
        <p:spPr>
          <a:xfrm>
            <a:off x="4846320" y="2103120"/>
            <a:ext cx="3497580" cy="3749040"/>
          </a:xfrm>
        </p:spPr>
        <p:txBody>
          <a:bodyPr rtlCol="0"/>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5" name="日期版面配置區 4"/>
          <p:cNvSpPr>
            <a:spLocks noGrp="1"/>
          </p:cNvSpPr>
          <p:nvPr>
            <p:ph type="dt" sz="half" idx="10"/>
          </p:nvPr>
        </p:nvSpPr>
        <p:spPr/>
        <p:txBody>
          <a:bodyPr rtlCol="0"/>
          <a:lstStyle/>
          <a:p>
            <a:pPr rtl="0"/>
            <a:fld id="{A38C4E4E-909C-4E6B-8455-40DBA4E97ACF}" type="datetime1">
              <a:rPr lang="zh-TW" altLang="en-US" smtClean="0"/>
              <a:t>2022/7/29</a:t>
            </a:fld>
            <a:endParaRPr lang="en-US"/>
          </a:p>
        </p:txBody>
      </p:sp>
      <p:sp>
        <p:nvSpPr>
          <p:cNvPr id="6" name="頁尾版面配置區 5"/>
          <p:cNvSpPr>
            <a:spLocks noGrp="1"/>
          </p:cNvSpPr>
          <p:nvPr>
            <p:ph type="ftr" sz="quarter" idx="11"/>
          </p:nvPr>
        </p:nvSpPr>
        <p:spPr/>
        <p:txBody>
          <a:bodyPr rtlCol="0"/>
          <a:lstStyle/>
          <a:p>
            <a:pPr rtl="0"/>
            <a:endParaRPr lang="en-US" dirty="0"/>
          </a:p>
        </p:txBody>
      </p:sp>
      <p:sp>
        <p:nvSpPr>
          <p:cNvPr id="7" name="投影片編號預留位置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en-US" dirty="0"/>
          </a:p>
        </p:txBody>
      </p:sp>
      <p:sp>
        <p:nvSpPr>
          <p:cNvPr id="3" name="文字預留位置 2"/>
          <p:cNvSpPr>
            <a:spLocks noGrp="1"/>
          </p:cNvSpPr>
          <p:nvPr>
            <p:ph type="body" idx="1"/>
          </p:nvPr>
        </p:nvSpPr>
        <p:spPr>
          <a:xfrm>
            <a:off x="802386" y="2074334"/>
            <a:ext cx="3497580" cy="640080"/>
          </a:xfrm>
        </p:spPr>
        <p:txBody>
          <a:bodyPr rtlCol="0"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4" name="內容預留位置 3"/>
          <p:cNvSpPr>
            <a:spLocks noGrp="1"/>
          </p:cNvSpPr>
          <p:nvPr>
            <p:ph sz="half" idx="2"/>
          </p:nvPr>
        </p:nvSpPr>
        <p:spPr>
          <a:xfrm>
            <a:off x="802386" y="2792473"/>
            <a:ext cx="3497580" cy="3163825"/>
          </a:xfrm>
        </p:spPr>
        <p:txBody>
          <a:bodyPr rtlCol="0"/>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dirty="0"/>
          </a:p>
        </p:txBody>
      </p:sp>
      <p:sp>
        <p:nvSpPr>
          <p:cNvPr id="5" name="文字預留位置 4"/>
          <p:cNvSpPr>
            <a:spLocks noGrp="1"/>
          </p:cNvSpPr>
          <p:nvPr>
            <p:ph type="body" sz="quarter" idx="3"/>
          </p:nvPr>
        </p:nvSpPr>
        <p:spPr>
          <a:xfrm>
            <a:off x="4844034" y="2074334"/>
            <a:ext cx="3497580" cy="640080"/>
          </a:xfrm>
        </p:spPr>
        <p:txBody>
          <a:bodyPr rtlCol="0"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a:t>按一下以編輯母片文字樣式</a:t>
            </a:r>
          </a:p>
        </p:txBody>
      </p:sp>
      <p:sp>
        <p:nvSpPr>
          <p:cNvPr id="6" name="內容預留位置 5"/>
          <p:cNvSpPr>
            <a:spLocks noGrp="1"/>
          </p:cNvSpPr>
          <p:nvPr>
            <p:ph sz="quarter" idx="4"/>
          </p:nvPr>
        </p:nvSpPr>
        <p:spPr>
          <a:xfrm>
            <a:off x="4844034" y="2792472"/>
            <a:ext cx="3497580" cy="3164509"/>
          </a:xfrm>
        </p:spPr>
        <p:txBody>
          <a:bodyPr rtlCol="0"/>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7" name="日期版面配置區 6"/>
          <p:cNvSpPr>
            <a:spLocks noGrp="1"/>
          </p:cNvSpPr>
          <p:nvPr>
            <p:ph type="dt" sz="half" idx="10"/>
          </p:nvPr>
        </p:nvSpPr>
        <p:spPr/>
        <p:txBody>
          <a:bodyPr rtlCol="0"/>
          <a:lstStyle/>
          <a:p>
            <a:pPr rtl="0"/>
            <a:fld id="{9F9678C5-BE5B-4C36-93BF-FE0353287DDB}" type="datetime1">
              <a:rPr lang="zh-TW" altLang="en-US" smtClean="0"/>
              <a:t>2022/7/29</a:t>
            </a:fld>
            <a:endParaRPr lang="en-US" dirty="0"/>
          </a:p>
        </p:txBody>
      </p:sp>
      <p:sp>
        <p:nvSpPr>
          <p:cNvPr id="8" name="頁尾版面配置區 7"/>
          <p:cNvSpPr>
            <a:spLocks noGrp="1"/>
          </p:cNvSpPr>
          <p:nvPr>
            <p:ph type="ftr" sz="quarter" idx="11"/>
          </p:nvPr>
        </p:nvSpPr>
        <p:spPr/>
        <p:txBody>
          <a:bodyPr rtlCol="0"/>
          <a:lstStyle/>
          <a:p>
            <a:pPr rtl="0"/>
            <a:endParaRPr lang="en-US"/>
          </a:p>
        </p:txBody>
      </p:sp>
      <p:sp>
        <p:nvSpPr>
          <p:cNvPr id="9" name="投影片編號預留位置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en-US" dirty="0"/>
          </a:p>
        </p:txBody>
      </p:sp>
      <p:sp>
        <p:nvSpPr>
          <p:cNvPr id="3" name="日期版面配置區 2"/>
          <p:cNvSpPr>
            <a:spLocks noGrp="1"/>
          </p:cNvSpPr>
          <p:nvPr>
            <p:ph type="dt" sz="half" idx="10"/>
          </p:nvPr>
        </p:nvSpPr>
        <p:spPr/>
        <p:txBody>
          <a:bodyPr rtlCol="0"/>
          <a:lstStyle/>
          <a:p>
            <a:pPr rtl="0"/>
            <a:fld id="{628BD52B-D9E8-4755-8528-EF931353ADA4}" type="datetime1">
              <a:rPr lang="zh-TW" altLang="en-US" smtClean="0"/>
              <a:t>2022/7/29</a:t>
            </a:fld>
            <a:endParaRPr lang="en-US"/>
          </a:p>
        </p:txBody>
      </p:sp>
      <p:sp>
        <p:nvSpPr>
          <p:cNvPr id="4" name="頁尾版面配置區 3"/>
          <p:cNvSpPr>
            <a:spLocks noGrp="1"/>
          </p:cNvSpPr>
          <p:nvPr>
            <p:ph type="ftr" sz="quarter" idx="11"/>
          </p:nvPr>
        </p:nvSpPr>
        <p:spPr/>
        <p:txBody>
          <a:bodyPr rtlCol="0"/>
          <a:lstStyle/>
          <a:p>
            <a:pPr rtl="0"/>
            <a:endParaRPr lang="en-US"/>
          </a:p>
        </p:txBody>
      </p:sp>
      <p:sp>
        <p:nvSpPr>
          <p:cNvPr id="5" name="投影片編號預留位置 4"/>
          <p:cNvSpPr>
            <a:spLocks noGrp="1"/>
          </p:cNvSpPr>
          <p:nvPr>
            <p:ph type="sldNum" sz="quarter" idx="12"/>
          </p:nvPr>
        </p:nvSpPr>
        <p:spPr/>
        <p:txBody>
          <a:bodyPr rtlCol="0"/>
          <a:lstStyle/>
          <a:p>
            <a:pPr rtl="0"/>
            <a:fld id="{34B7E4EF-A1BD-40F4-AB7B-04F084DD991D}" type="slidenum">
              <a:rPr lang="en-US" smtClean="0"/>
              <a:t>‹#›</a:t>
            </a:fld>
            <a:endParaRPr lang="en-US"/>
          </a:p>
        </p:txBody>
      </p:sp>
      <p:pic>
        <p:nvPicPr>
          <p:cNvPr id="6" name="图片 5" descr="图片包含 图标&#10;&#10;描述已自动生成">
            <a:extLst>
              <a:ext uri="{FF2B5EF4-FFF2-40B4-BE49-F238E27FC236}">
                <a16:creationId xmlns:a16="http://schemas.microsoft.com/office/drawing/2014/main" id="{DF4EA188-C712-ECF7-456C-089E7EBFA2DF}"/>
              </a:ext>
            </a:extLst>
          </p:cNvPr>
          <p:cNvPicPr>
            <a:picLocks noChangeAspect="1"/>
          </p:cNvPicPr>
          <p:nvPr userDrawn="1"/>
        </p:nvPicPr>
        <p:blipFill>
          <a:blip r:embed="rId2" cstate="print">
            <a:alphaModFix amt="60000"/>
            <a:extLst>
              <a:ext uri="{28A0092B-C50C-407E-A947-70E740481C1C}">
                <a14:useLocalDpi xmlns:a14="http://schemas.microsoft.com/office/drawing/2010/main" val="0"/>
              </a:ext>
            </a:extLst>
          </a:blip>
          <a:stretch>
            <a:fillRect/>
          </a:stretch>
        </p:blipFill>
        <p:spPr>
          <a:xfrm>
            <a:off x="2594918" y="872838"/>
            <a:ext cx="3954164" cy="5162202"/>
          </a:xfrm>
          <a:prstGeom prst="rect">
            <a:avLst/>
          </a:prstGeom>
        </p:spPr>
      </p:pic>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rtlCol="0"/>
          <a:lstStyle/>
          <a:p>
            <a:pPr rtl="0"/>
            <a:fld id="{F2D1F110-0373-4040-A3EF-DA189BFE6A83}" type="datetime1">
              <a:rPr lang="zh-TW" altLang="en-US" smtClean="0"/>
              <a:t>2022/7/29</a:t>
            </a:fld>
            <a:endParaRPr lang="en-US"/>
          </a:p>
        </p:txBody>
      </p:sp>
      <p:sp>
        <p:nvSpPr>
          <p:cNvPr id="3" name="頁尾版面配置區 2"/>
          <p:cNvSpPr>
            <a:spLocks noGrp="1"/>
          </p:cNvSpPr>
          <p:nvPr>
            <p:ph type="ftr" sz="quarter" idx="11"/>
          </p:nvPr>
        </p:nvSpPr>
        <p:spPr/>
        <p:txBody>
          <a:bodyPr rtlCol="0"/>
          <a:lstStyle/>
          <a:p>
            <a:pPr rtl="0"/>
            <a:endParaRPr lang="en-US"/>
          </a:p>
        </p:txBody>
      </p:sp>
      <p:sp>
        <p:nvSpPr>
          <p:cNvPr id="4" name="投影片編號預留位置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5E1BBF9-8BEF-4353-BA68-30AAF9EBD8D8}"/>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矩形 12">
            <a:extLst>
              <a:ext uri="{FF2B5EF4-FFF2-40B4-BE49-F238E27FC236}">
                <a16:creationId xmlns:a16="http://schemas.microsoft.com/office/drawing/2014/main" id="{5B941C21-2A5D-4912-AB06-1BB0C0EB6AE1}"/>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6343651" y="607392"/>
            <a:ext cx="2371472" cy="1645920"/>
          </a:xfrm>
        </p:spPr>
        <p:txBody>
          <a:bodyPr rtlCol="0"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icrosoft JhengHei UI" panose="020B0604030504040204" pitchFamily="34" charset="-120"/>
                <a:ea typeface="Microsoft JhengHei UI" panose="020B0604030504040204" pitchFamily="34" charset="-120"/>
                <a:cs typeface="+mn-cs"/>
              </a:defRPr>
            </a:lvl1pPr>
          </a:lstStyle>
          <a:p>
            <a:pPr rtl="0"/>
            <a:r>
              <a:rPr lang="zh-TW" altLang="en-US"/>
              <a:t>按一下以編輯母片標題樣式</a:t>
            </a:r>
            <a:endParaRPr lang="en-US" dirty="0"/>
          </a:p>
        </p:txBody>
      </p:sp>
      <p:sp>
        <p:nvSpPr>
          <p:cNvPr id="3" name="內容預留位置 2"/>
          <p:cNvSpPr>
            <a:spLocks noGrp="1"/>
          </p:cNvSpPr>
          <p:nvPr>
            <p:ph idx="1"/>
          </p:nvPr>
        </p:nvSpPr>
        <p:spPr>
          <a:xfrm>
            <a:off x="514350" y="609600"/>
            <a:ext cx="5143500" cy="5334000"/>
          </a:xfrm>
        </p:spPr>
        <p:txBody>
          <a:bodyPr rtlCol="0"/>
          <a:lstStyle>
            <a:lvl1pPr>
              <a:defRPr sz="1425">
                <a:latin typeface="Microsoft JhengHei UI" panose="020B0604030504040204" pitchFamily="34" charset="-120"/>
                <a:ea typeface="Microsoft JhengHei UI" panose="020B0604030504040204" pitchFamily="34" charset="-120"/>
              </a:defRPr>
            </a:lvl1pPr>
            <a:lvl2pPr>
              <a:defRPr sz="1200">
                <a:latin typeface="Microsoft JhengHei UI" panose="020B0604030504040204" pitchFamily="34" charset="-120"/>
                <a:ea typeface="Microsoft JhengHei UI" panose="020B0604030504040204" pitchFamily="34" charset="-120"/>
              </a:defRPr>
            </a:lvl2pPr>
            <a:lvl3pPr>
              <a:defRPr sz="1050">
                <a:latin typeface="Microsoft JhengHei UI" panose="020B0604030504040204" pitchFamily="34" charset="-120"/>
                <a:ea typeface="Microsoft JhengHei UI" panose="020B0604030504040204" pitchFamily="34" charset="-120"/>
              </a:defRPr>
            </a:lvl3pPr>
            <a:lvl4pPr>
              <a:defRPr sz="1050">
                <a:latin typeface="Microsoft JhengHei UI" panose="020B0604030504040204" pitchFamily="34" charset="-120"/>
                <a:ea typeface="Microsoft JhengHei UI" panose="020B0604030504040204" pitchFamily="34" charset="-120"/>
              </a:defRPr>
            </a:lvl4pPr>
            <a:lvl5pPr>
              <a:defRPr sz="1050">
                <a:latin typeface="Microsoft JhengHei UI" panose="020B0604030504040204" pitchFamily="34" charset="-120"/>
                <a:ea typeface="Microsoft JhengHei UI" panose="020B0604030504040204" pitchFamily="34" charset="-120"/>
              </a:defRPr>
            </a:lvl5pPr>
            <a:lvl6pPr>
              <a:defRPr sz="1050"/>
            </a:lvl6pPr>
            <a:lvl7pPr>
              <a:defRPr sz="1050"/>
            </a:lvl7pPr>
            <a:lvl8pPr>
              <a:defRPr sz="1050"/>
            </a:lvl8pPr>
            <a:lvl9pPr>
              <a:defRPr sz="105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en-US" dirty="0"/>
          </a:p>
        </p:txBody>
      </p:sp>
      <p:sp>
        <p:nvSpPr>
          <p:cNvPr id="4" name="文字預留位置 3"/>
          <p:cNvSpPr>
            <a:spLocks noGrp="1"/>
          </p:cNvSpPr>
          <p:nvPr>
            <p:ph type="body" sz="half" idx="2"/>
          </p:nvPr>
        </p:nvSpPr>
        <p:spPr>
          <a:xfrm>
            <a:off x="6343651" y="2336800"/>
            <a:ext cx="2371472" cy="3606800"/>
          </a:xfrm>
        </p:spPr>
        <p:txBody>
          <a:bodyPr rtlCol="0">
            <a:normAutofit/>
          </a:bodyPr>
          <a:lstStyle>
            <a:lvl1pPr marL="0" indent="0">
              <a:lnSpc>
                <a:spcPct val="110000"/>
              </a:lnSpc>
              <a:spcBef>
                <a:spcPts val="600"/>
              </a:spcBef>
              <a:buNone/>
              <a:defRPr sz="1350">
                <a:solidFill>
                  <a:schemeClr val="tx1"/>
                </a:solidFill>
                <a:latin typeface="Microsoft JhengHei UI" panose="020B0604030504040204" pitchFamily="34" charset="-120"/>
                <a:ea typeface="Microsoft JhengHei UI" panose="020B0604030504040204" pitchFamily="34" charset="-12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zh-TW" altLang="en-US"/>
              <a:t>按一下以編輯母片文字樣式</a:t>
            </a:r>
          </a:p>
        </p:txBody>
      </p:sp>
      <p:sp>
        <p:nvSpPr>
          <p:cNvPr id="8" name="日期版面配置區 7"/>
          <p:cNvSpPr>
            <a:spLocks noGrp="1"/>
          </p:cNvSpPr>
          <p:nvPr>
            <p:ph type="dt" sz="half" idx="10"/>
          </p:nvPr>
        </p:nvSpPr>
        <p:spPr>
          <a:xfrm>
            <a:off x="4191000" y="6035040"/>
            <a:ext cx="1466850" cy="365760"/>
          </a:xfrm>
        </p:spPr>
        <p:txBody>
          <a:bodyPr rtlCol="0"/>
          <a:lstStyle>
            <a:lvl1pPr>
              <a:defRPr>
                <a:solidFill>
                  <a:schemeClr val="tx1">
                    <a:lumMod val="85000"/>
                    <a:lumOff val="15000"/>
                  </a:schemeClr>
                </a:solidFill>
              </a:defRPr>
            </a:lvl1pPr>
          </a:lstStyle>
          <a:p>
            <a:pPr rtl="0"/>
            <a:fld id="{86C35B55-8ED1-4178-A07F-C600AC28EAC2}" type="datetime1">
              <a:rPr lang="zh-TW" altLang="en-US" smtClean="0"/>
              <a:t>2022/7/29</a:t>
            </a:fld>
            <a:endParaRPr lang="en-US" dirty="0"/>
          </a:p>
        </p:txBody>
      </p:sp>
      <p:sp>
        <p:nvSpPr>
          <p:cNvPr id="9" name="頁尾版面配置區 8"/>
          <p:cNvSpPr>
            <a:spLocks noGrp="1"/>
          </p:cNvSpPr>
          <p:nvPr>
            <p:ph type="ftr" sz="quarter" idx="11"/>
          </p:nvPr>
        </p:nvSpPr>
        <p:spPr>
          <a:xfrm>
            <a:off x="514351" y="6035040"/>
            <a:ext cx="3438525" cy="365760"/>
          </a:xfrm>
        </p:spPr>
        <p:txBody>
          <a:bodyPr rtlCol="0"/>
          <a:lstStyle>
            <a:lvl1pPr algn="l">
              <a:defRPr/>
            </a:lvl1pPr>
          </a:lstStyle>
          <a:p>
            <a:pPr rtl="0"/>
            <a:endParaRPr lang="en-US" dirty="0"/>
          </a:p>
        </p:txBody>
      </p:sp>
      <p:sp>
        <p:nvSpPr>
          <p:cNvPr id="11" name="投影片編號版面配置區 10"/>
          <p:cNvSpPr>
            <a:spLocks noGrp="1"/>
          </p:cNvSpPr>
          <p:nvPr>
            <p:ph type="sldNum" sz="quarter" idx="12"/>
          </p:nvPr>
        </p:nvSpPr>
        <p:spPr>
          <a:xfrm>
            <a:off x="7797547" y="6035040"/>
            <a:ext cx="917576"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E687CA98-D9C7-497F-A1DA-7D22F8753BCE}"/>
              </a:ext>
            </a:extLst>
          </p:cNvPr>
          <p:cNvSpPr/>
          <p:nvPr/>
        </p:nvSpPr>
        <p:spPr>
          <a:xfrm>
            <a:off x="6089903" y="237744"/>
            <a:ext cx="286994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圖片版面配置區 2"/>
          <p:cNvSpPr>
            <a:spLocks noGrp="1" noChangeAspect="1"/>
          </p:cNvSpPr>
          <p:nvPr>
            <p:ph type="pic" idx="1"/>
          </p:nvPr>
        </p:nvSpPr>
        <p:spPr>
          <a:xfrm>
            <a:off x="171450" y="237744"/>
            <a:ext cx="5772151" cy="6382512"/>
          </a:xfrm>
          <a:solidFill>
            <a:schemeClr val="accent1">
              <a:lumMod val="60000"/>
              <a:lumOff val="40000"/>
            </a:schemeClr>
          </a:solidFill>
          <a:ln>
            <a:noFill/>
          </a:ln>
        </p:spPr>
        <p:txBody>
          <a:bodyPr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a:t>按一下圖示以新增圖片</a:t>
            </a:r>
            <a:endParaRPr lang="en-US" dirty="0"/>
          </a:p>
        </p:txBody>
      </p:sp>
      <p:sp>
        <p:nvSpPr>
          <p:cNvPr id="5" name="日期版面配置區 4"/>
          <p:cNvSpPr>
            <a:spLocks noGrp="1"/>
          </p:cNvSpPr>
          <p:nvPr>
            <p:ph type="dt" sz="half" idx="10"/>
          </p:nvPr>
        </p:nvSpPr>
        <p:spPr>
          <a:xfrm>
            <a:off x="4246753" y="6035040"/>
            <a:ext cx="1553972" cy="365760"/>
          </a:xfrm>
        </p:spPr>
        <p:txBody>
          <a:bodyPr rtlCol="0"/>
          <a:lstStyle>
            <a:lvl1pPr>
              <a:defRPr b="1">
                <a:solidFill>
                  <a:srgbClr val="FFFFFF"/>
                </a:solidFill>
                <a:effectLst>
                  <a:outerShdw blurRad="1905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defRPr>
            </a:lvl1pPr>
          </a:lstStyle>
          <a:p>
            <a:fld id="{6F152156-5A3F-4DC4-877A-CA7EDAE2905E}" type="datetime1">
              <a:rPr lang="zh-TW" altLang="en-US" smtClean="0"/>
              <a:t>2022/7/29</a:t>
            </a:fld>
            <a:endParaRPr lang="en-US" dirty="0"/>
          </a:p>
        </p:txBody>
      </p:sp>
      <p:sp>
        <p:nvSpPr>
          <p:cNvPr id="6" name="頁尾版面配置區 5"/>
          <p:cNvSpPr>
            <a:spLocks noGrp="1"/>
          </p:cNvSpPr>
          <p:nvPr>
            <p:ph type="ftr" sz="quarter" idx="11"/>
          </p:nvPr>
        </p:nvSpPr>
        <p:spPr>
          <a:xfrm>
            <a:off x="459486" y="6035040"/>
            <a:ext cx="3441002" cy="365760"/>
          </a:xfrm>
        </p:spPr>
        <p:txBody>
          <a:bodyPr rtlCol="0"/>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icrosoft JhengHei UI" panose="020B0604030504040204" pitchFamily="34" charset="-120"/>
                <a:ea typeface="Microsoft JhengHei UI" panose="020B0604030504040204" pitchFamily="34" charset="-120"/>
                <a:cs typeface="+mn-cs"/>
              </a:defRPr>
            </a:lvl1pPr>
          </a:lstStyle>
          <a:p>
            <a:pPr algn="l"/>
            <a:endParaRPr lang="zh-TW" altLang="en-US" dirty="0"/>
          </a:p>
        </p:txBody>
      </p:sp>
      <p:sp>
        <p:nvSpPr>
          <p:cNvPr id="7" name="投影片編號版面配置區 6"/>
          <p:cNvSpPr>
            <a:spLocks noGrp="1"/>
          </p:cNvSpPr>
          <p:nvPr>
            <p:ph type="sldNum" sz="quarter" idx="12"/>
          </p:nvPr>
        </p:nvSpPr>
        <p:spPr>
          <a:xfrm>
            <a:off x="7797546" y="6035040"/>
            <a:ext cx="918972" cy="365760"/>
          </a:xfrm>
        </p:spPr>
        <p:txBody>
          <a:bodyPr rtlCol="0"/>
          <a:lstStyle/>
          <a:p>
            <a:pPr rtl="0"/>
            <a:fld id="{34B7E4EF-A1BD-40F4-AB7B-04F084DD991D}" type="slidenum">
              <a:rPr lang="en-US" smtClean="0"/>
              <a:t>‹#›</a:t>
            </a:fld>
            <a:endParaRPr lang="en-US" dirty="0"/>
          </a:p>
        </p:txBody>
      </p:sp>
      <p:sp>
        <p:nvSpPr>
          <p:cNvPr id="12" name="矩形 11">
            <a:extLst>
              <a:ext uri="{FF2B5EF4-FFF2-40B4-BE49-F238E27FC236}">
                <a16:creationId xmlns:a16="http://schemas.microsoft.com/office/drawing/2014/main" id="{F8B3D8CC-BB13-41A5-8F34-B8E84A4F9534}"/>
              </a:ext>
            </a:extLst>
          </p:cNvPr>
          <p:cNvSpPr/>
          <p:nvPr/>
        </p:nvSpPr>
        <p:spPr>
          <a:xfrm>
            <a:off x="6190995" y="374904"/>
            <a:ext cx="2667762"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標題 1"/>
          <p:cNvSpPr>
            <a:spLocks noGrp="1"/>
          </p:cNvSpPr>
          <p:nvPr>
            <p:ph type="title"/>
          </p:nvPr>
        </p:nvSpPr>
        <p:spPr>
          <a:xfrm>
            <a:off x="6357937" y="603504"/>
            <a:ext cx="2358581" cy="1645920"/>
          </a:xfrm>
        </p:spPr>
        <p:txBody>
          <a:bodyPr rtlCol="0" anchor="b">
            <a:noAutofit/>
          </a:bodyPr>
          <a:lstStyle>
            <a:lvl1pPr algn="l">
              <a:lnSpc>
                <a:spcPct val="100000"/>
              </a:lnSpc>
              <a:defRPr sz="2400" b="0">
                <a:solidFill>
                  <a:schemeClr val="tx1"/>
                </a:solidFill>
                <a:latin typeface="+mj-lt"/>
              </a:defRPr>
            </a:lvl1pPr>
          </a:lstStyle>
          <a:p>
            <a:pPr rtl="0"/>
            <a:r>
              <a:rPr lang="zh-TW" altLang="en-US"/>
              <a:t>按一下以編輯母片標題樣式</a:t>
            </a:r>
            <a:endParaRPr lang="en-US" dirty="0"/>
          </a:p>
        </p:txBody>
      </p:sp>
      <p:sp>
        <p:nvSpPr>
          <p:cNvPr id="4" name="文字預留位置 3"/>
          <p:cNvSpPr>
            <a:spLocks noGrp="1"/>
          </p:cNvSpPr>
          <p:nvPr>
            <p:ph type="body" sz="half" idx="2"/>
          </p:nvPr>
        </p:nvSpPr>
        <p:spPr>
          <a:xfrm>
            <a:off x="6357937" y="2386584"/>
            <a:ext cx="2358581" cy="3511296"/>
          </a:xfrm>
        </p:spPr>
        <p:txBody>
          <a:bodyPr rtlCol="0">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zh-TW" altLang="en-US"/>
              <a:t>按一下以編輯母片文字樣式</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矩形 8">
            <a:extLst>
              <a:ext uri="{FF2B5EF4-FFF2-40B4-BE49-F238E27FC236}">
                <a16:creationId xmlns:a16="http://schemas.microsoft.com/office/drawing/2014/main" id="{1E94681D-2A4C-4A8D-B9B5-31D440D0328D}"/>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7" name="矩形 6"/>
          <p:cNvSpPr/>
          <p:nvPr/>
        </p:nvSpPr>
        <p:spPr>
          <a:xfrm>
            <a:off x="176022" y="237744"/>
            <a:ext cx="8791956" cy="6382512"/>
          </a:xfrm>
          <a:prstGeom prst="rect">
            <a:avLst/>
          </a:prstGeom>
          <a:solidFill>
            <a:schemeClr val="bg1">
              <a:lumMod val="75000"/>
              <a:alpha val="60000"/>
            </a:schemeClr>
          </a:solidFill>
          <a:ln w="6350" cap="flat" cmpd="sng" algn="ctr">
            <a:noFill/>
            <a:prstDash val="solid"/>
          </a:ln>
          <a:effectLst>
            <a:softEdge rad="0"/>
          </a:effectLst>
        </p:spPr>
      </p:sp>
      <p:sp>
        <p:nvSpPr>
          <p:cNvPr id="8" name="矩形 7"/>
          <p:cNvSpPr/>
          <p:nvPr/>
        </p:nvSpPr>
        <p:spPr>
          <a:xfrm>
            <a:off x="278892" y="374904"/>
            <a:ext cx="8586216" cy="6108192"/>
          </a:xfrm>
          <a:prstGeom prst="rect">
            <a:avLst/>
          </a:prstGeom>
          <a:noFill/>
          <a:ln w="6350" cap="sq" cmpd="sng" algn="ctr">
            <a:solidFill>
              <a:schemeClr val="tx1">
                <a:lumMod val="85000"/>
                <a:lumOff val="15000"/>
              </a:schemeClr>
            </a:solidFill>
            <a:prstDash val="solid"/>
            <a:miter lim="800000"/>
          </a:ln>
          <a:effectLst/>
        </p:spPr>
      </p:sp>
      <p:sp>
        <p:nvSpPr>
          <p:cNvPr id="2" name="標題預留位置 1"/>
          <p:cNvSpPr>
            <a:spLocks noGrp="1"/>
          </p:cNvSpPr>
          <p:nvPr>
            <p:ph type="title"/>
          </p:nvPr>
        </p:nvSpPr>
        <p:spPr>
          <a:xfrm>
            <a:off x="800100" y="642594"/>
            <a:ext cx="7543800" cy="1371600"/>
          </a:xfrm>
          <a:prstGeom prst="rect">
            <a:avLst/>
          </a:prstGeom>
        </p:spPr>
        <p:txBody>
          <a:bodyPr vert="horz" lIns="91440" tIns="45720" rIns="91440" bIns="45720" rtlCol="0" anchor="ctr">
            <a:normAutofit/>
          </a:bodyPr>
          <a:lstStyle/>
          <a:p>
            <a:pPr rtl="0"/>
            <a:r>
              <a:rPr lang="zh-TW" dirty="0"/>
              <a:t>按一下以編輯母片標題樣式</a:t>
            </a:r>
            <a:endParaRPr lang="en-US" dirty="0"/>
          </a:p>
        </p:txBody>
      </p:sp>
      <p:sp>
        <p:nvSpPr>
          <p:cNvPr id="3" name="文字預留位置 2"/>
          <p:cNvSpPr>
            <a:spLocks noGrp="1"/>
          </p:cNvSpPr>
          <p:nvPr>
            <p:ph type="body" idx="1"/>
          </p:nvPr>
        </p:nvSpPr>
        <p:spPr>
          <a:xfrm>
            <a:off x="800100" y="2103120"/>
            <a:ext cx="7543800" cy="3849624"/>
          </a:xfrm>
          <a:prstGeom prst="rect">
            <a:avLst/>
          </a:prstGeom>
        </p:spPr>
        <p:txBody>
          <a:bodyPr vert="horz" lIns="91440" tIns="45720" rIns="91440" bIns="45720" rtlCol="0">
            <a:normAutofit/>
          </a:body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endParaRPr lang="en-US" dirty="0"/>
          </a:p>
        </p:txBody>
      </p:sp>
      <p:sp>
        <p:nvSpPr>
          <p:cNvPr id="4" name="日期版面配置區 3"/>
          <p:cNvSpPr>
            <a:spLocks noGrp="1"/>
          </p:cNvSpPr>
          <p:nvPr>
            <p:ph type="dt" sz="half" idx="2"/>
          </p:nvPr>
        </p:nvSpPr>
        <p:spPr>
          <a:xfrm>
            <a:off x="5442596" y="6035040"/>
            <a:ext cx="2169784" cy="365760"/>
          </a:xfrm>
          <a:prstGeom prst="rect">
            <a:avLst/>
          </a:prstGeom>
        </p:spPr>
        <p:txBody>
          <a:bodyPr vert="horz" lIns="91440" tIns="45720" rIns="91440" bIns="45720" rtlCol="0" anchor="b"/>
          <a:lstStyle>
            <a:lvl1pPr algn="r">
              <a:defRPr sz="6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fld id="{B16DAD2F-92F8-48A7-BE36-7384966CE59A}" type="datetime1">
              <a:rPr lang="zh-TW" altLang="en-US" smtClean="0"/>
              <a:t>2022/7/29</a:t>
            </a:fld>
            <a:endParaRPr lang="en-US" dirty="0"/>
          </a:p>
        </p:txBody>
      </p:sp>
      <p:sp>
        <p:nvSpPr>
          <p:cNvPr id="5" name="頁尾預留位置 4"/>
          <p:cNvSpPr>
            <a:spLocks noGrp="1"/>
          </p:cNvSpPr>
          <p:nvPr>
            <p:ph type="ftr" sz="quarter" idx="3"/>
          </p:nvPr>
        </p:nvSpPr>
        <p:spPr>
          <a:xfrm>
            <a:off x="800100" y="6035040"/>
            <a:ext cx="4362450" cy="365760"/>
          </a:xfrm>
          <a:prstGeom prst="rect">
            <a:avLst/>
          </a:prstGeom>
        </p:spPr>
        <p:txBody>
          <a:bodyPr vert="horz" lIns="91440" tIns="45720" rIns="91440" bIns="45720" rtlCol="0" anchor="b"/>
          <a:lstStyle>
            <a:lvl1pPr algn="l">
              <a:defRPr sz="600">
                <a:solidFill>
                  <a:schemeClr val="tx1">
                    <a:lumMod val="85000"/>
                    <a:lumOff val="15000"/>
                  </a:schemeClr>
                </a:solidFill>
                <a:latin typeface="Microsoft JhengHei UI" panose="020B0604030504040204" pitchFamily="34" charset="-120"/>
                <a:ea typeface="Microsoft JhengHei UI" panose="020B0604030504040204" pitchFamily="34" charset="-120"/>
              </a:defRPr>
            </a:lvl1pPr>
          </a:lstStyle>
          <a:p>
            <a:endParaRPr lang="en-US" dirty="0"/>
          </a:p>
        </p:txBody>
      </p:sp>
      <p:sp>
        <p:nvSpPr>
          <p:cNvPr id="6" name="投影片編號版面配置區 5"/>
          <p:cNvSpPr>
            <a:spLocks noGrp="1"/>
          </p:cNvSpPr>
          <p:nvPr>
            <p:ph type="sldNum" sz="quarter" idx="4"/>
          </p:nvPr>
        </p:nvSpPr>
        <p:spPr>
          <a:xfrm>
            <a:off x="7715250" y="6035040"/>
            <a:ext cx="628650" cy="365760"/>
          </a:xfrm>
          <a:prstGeom prst="rect">
            <a:avLst/>
          </a:prstGeom>
        </p:spPr>
        <p:txBody>
          <a:bodyPr vert="horz" lIns="91440" tIns="45720" rIns="91440" bIns="45720" rtlCol="0" anchor="b"/>
          <a:lstStyle>
            <a:lvl1pPr algn="r">
              <a:defRPr sz="600">
                <a:solidFill>
                  <a:schemeClr val="tx1">
                    <a:lumMod val="75000"/>
                    <a:lumOff val="25000"/>
                  </a:schemeClr>
                </a:solidFill>
                <a:latin typeface="Microsoft JhengHei UI" panose="020B0604030504040204" pitchFamily="34" charset="-120"/>
                <a:ea typeface="Microsoft JhengHei UI" panose="020B0604030504040204" pitchFamily="34" charset="-12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hdr="0" ftr="0" dt="0"/>
  <p:txStyles>
    <p:title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icrosoft JhengHei UI" panose="020B0604030504040204" pitchFamily="34" charset="-120"/>
          <a:ea typeface="Microsoft JhengHei UI" panose="020B0604030504040204" pitchFamily="34" charset="-120"/>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icrosoft JhengHei UI" panose="020B0604030504040204" pitchFamily="34" charset="-120"/>
          <a:ea typeface="Microsoft JhengHei UI" panose="020B0604030504040204" pitchFamily="34" charset="-120"/>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icrosoft JhengHei UI" panose="020B0604030504040204" pitchFamily="34" charset="-120"/>
          <a:ea typeface="Microsoft JhengHei UI" panose="020B0604030504040204" pitchFamily="34" charset="-120"/>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icrosoft JhengHei UI" panose="020B0604030504040204" pitchFamily="34" charset="-120"/>
          <a:ea typeface="Microsoft JhengHei UI" panose="020B0604030504040204" pitchFamily="34" charset="-120"/>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00" kern="1200">
          <a:solidFill>
            <a:schemeClr val="tx1"/>
          </a:solidFill>
          <a:latin typeface="Microsoft JhengHei UI" panose="020B0604030504040204" pitchFamily="34" charset="-120"/>
          <a:ea typeface="Microsoft JhengHei UI" panose="020B0604030504040204" pitchFamily="34" charset="-120"/>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圖片 5" descr="標誌特寫&#10;&#10;自動產生的描述">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0" y="717177"/>
            <a:ext cx="9144000" cy="5504330"/>
          </a:xfrm>
          <a:prstGeom prst="rect">
            <a:avLst/>
          </a:prstGeom>
        </p:spPr>
      </p:pic>
      <p:sp>
        <p:nvSpPr>
          <p:cNvPr id="82" name="矩形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1301" y="2213649"/>
            <a:ext cx="4089395" cy="2430702"/>
          </a:xfrm>
          <a:prstGeom prst="rect">
            <a:avLst/>
          </a:prstGeom>
          <a:solidFill>
            <a:schemeClr val="bg1">
              <a:lumMod val="75000"/>
              <a:lumOff val="25000"/>
            </a:schemeClr>
          </a:solidFill>
          <a:ln w="6350" cap="sq" cmpd="sng" algn="ctr">
            <a:noFill/>
            <a:prstDash val="solid"/>
            <a:miter lim="800000"/>
          </a:ln>
          <a:effectLst/>
        </p:spPr>
      </p:sp>
      <p:sp>
        <p:nvSpPr>
          <p:cNvPr id="84" name="矩形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5758" y="2338578"/>
            <a:ext cx="3840480" cy="2180844"/>
          </a:xfrm>
          <a:prstGeom prst="rect">
            <a:avLst/>
          </a:prstGeom>
          <a:noFill/>
          <a:ln w="6350" cap="sq" cmpd="sng" algn="ctr">
            <a:solidFill>
              <a:schemeClr val="tx1"/>
            </a:solidFill>
            <a:prstDash val="solid"/>
            <a:miter lim="800000"/>
          </a:ln>
          <a:effectLst>
            <a:softEdge rad="0"/>
          </a:effectLst>
        </p:spPr>
      </p:sp>
      <p:sp>
        <p:nvSpPr>
          <p:cNvPr id="2" name="標題 1">
            <a:extLst>
              <a:ext uri="{FF2B5EF4-FFF2-40B4-BE49-F238E27FC236}">
                <a16:creationId xmlns:a16="http://schemas.microsoft.com/office/drawing/2014/main" id="{18C3B467-088C-4F3D-A9A7-105C4E1E20CD}"/>
              </a:ext>
            </a:extLst>
          </p:cNvPr>
          <p:cNvSpPr>
            <a:spLocks noGrp="1"/>
          </p:cNvSpPr>
          <p:nvPr>
            <p:ph type="ctrTitle"/>
          </p:nvPr>
        </p:nvSpPr>
        <p:spPr>
          <a:xfrm>
            <a:off x="4525345" y="2436359"/>
            <a:ext cx="3581306" cy="1223180"/>
          </a:xfrm>
        </p:spPr>
        <p:txBody>
          <a:bodyPr rtlCol="0">
            <a:normAutofit/>
          </a:bodyPr>
          <a:lstStyle/>
          <a:p>
            <a:pPr rtl="0">
              <a:lnSpc>
                <a:spcPct val="114000"/>
              </a:lnSpc>
              <a:spcBef>
                <a:spcPts val="1000"/>
              </a:spcBef>
            </a:pPr>
            <a:r>
              <a:rPr lang="en-US" altLang="zh-TW" sz="2800" b="1" dirty="0">
                <a:solidFill>
                  <a:schemeClr val="tx1"/>
                </a:solidFill>
                <a:latin typeface="微軟正黑體" pitchFamily="34" charset="-120"/>
                <a:ea typeface="微軟正黑體" pitchFamily="34" charset="-120"/>
              </a:rPr>
              <a:t>NTU</a:t>
            </a:r>
            <a:r>
              <a:rPr lang="zh-TW" altLang="en-US" sz="2800" b="1" dirty="0">
                <a:solidFill>
                  <a:schemeClr val="tx1"/>
                </a:solidFill>
                <a:latin typeface="微軟正黑體" pitchFamily="34" charset="-120"/>
                <a:ea typeface="微軟正黑體" pitchFamily="34" charset="-120"/>
              </a:rPr>
              <a:t> </a:t>
            </a:r>
            <a:r>
              <a:rPr lang="en-US" altLang="zh-TW" sz="2800" b="1" dirty="0">
                <a:solidFill>
                  <a:schemeClr val="tx1"/>
                </a:solidFill>
                <a:latin typeface="微軟正黑體" pitchFamily="34" charset="-120"/>
                <a:ea typeface="微軟正黑體" pitchFamily="34" charset="-120"/>
              </a:rPr>
              <a:t>B66 </a:t>
            </a:r>
            <a:r>
              <a:rPr lang="zh-TW" altLang="en-US" sz="2800" b="1" dirty="0">
                <a:solidFill>
                  <a:schemeClr val="tx1"/>
                </a:solidFill>
                <a:latin typeface="微軟正黑體" pitchFamily="34" charset="-120"/>
                <a:ea typeface="微軟正黑體" pitchFamily="34" charset="-120"/>
              </a:rPr>
              <a:t>四十重聚</a:t>
            </a:r>
            <a:br>
              <a:rPr lang="en-US" altLang="zh-TW" sz="2800" b="1" dirty="0">
                <a:solidFill>
                  <a:schemeClr val="tx1"/>
                </a:solidFill>
                <a:latin typeface="微軟正黑體" pitchFamily="34" charset="-120"/>
                <a:ea typeface="微軟正黑體" pitchFamily="34" charset="-120"/>
              </a:rPr>
            </a:br>
            <a:r>
              <a:rPr lang="zh-TW" altLang="en-US" sz="2800" b="1" dirty="0">
                <a:solidFill>
                  <a:schemeClr val="tx1"/>
                </a:solidFill>
                <a:latin typeface="微軟正黑體" pitchFamily="34" charset="-120"/>
                <a:ea typeface="微軟正黑體" pitchFamily="34" charset="-120"/>
              </a:rPr>
              <a:t>籌備大會</a:t>
            </a:r>
            <a:endParaRPr lang="en-US" altLang="zh-TW" sz="2800" b="1" dirty="0">
              <a:solidFill>
                <a:schemeClr val="tx1"/>
              </a:solidFill>
              <a:latin typeface="微軟正黑體" pitchFamily="34" charset="-120"/>
              <a:ea typeface="微軟正黑體" pitchFamily="34" charset="-120"/>
            </a:endParaRPr>
          </a:p>
        </p:txBody>
      </p:sp>
      <p:sp>
        <p:nvSpPr>
          <p:cNvPr id="9" name="標題 1">
            <a:extLst>
              <a:ext uri="{FF2B5EF4-FFF2-40B4-BE49-F238E27FC236}">
                <a16:creationId xmlns:a16="http://schemas.microsoft.com/office/drawing/2014/main" id="{CC2FD0B1-149C-46CE-B331-D59065A03CAC}"/>
              </a:ext>
            </a:extLst>
          </p:cNvPr>
          <p:cNvSpPr txBox="1">
            <a:spLocks/>
          </p:cNvSpPr>
          <p:nvPr/>
        </p:nvSpPr>
        <p:spPr>
          <a:xfrm>
            <a:off x="7242388" y="4093443"/>
            <a:ext cx="1131384" cy="483656"/>
          </a:xfrm>
          <a:prstGeom prst="rect">
            <a:avLst/>
          </a:prstGeom>
        </p:spPr>
        <p:txBody>
          <a:bodyPr vert="horz" lIns="91440" tIns="45720" rIns="91440" bIns="45720" rtlCol="0" anchor="ctr">
            <a:normAutofit fontScale="97500"/>
          </a:bodyPr>
          <a:lstStyle>
            <a:lvl1pPr algn="ctr" defTabSz="685800" rtl="0" eaLnBrk="1" latinLnBrk="0" hangingPunct="1">
              <a:lnSpc>
                <a:spcPct val="83000"/>
              </a:lnSpc>
              <a:spcBef>
                <a:spcPct val="0"/>
              </a:spcBef>
              <a:buNone/>
              <a:defRPr lang="en-US" sz="5100" b="0" i="0" kern="1200" cap="all" spc="-75"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nSpc>
                <a:spcPct val="150000"/>
              </a:lnSpc>
            </a:pPr>
            <a:r>
              <a:rPr lang="en-US" altLang="zh-TW" sz="1400" b="1" dirty="0">
                <a:solidFill>
                  <a:schemeClr val="tx1"/>
                </a:solidFill>
                <a:latin typeface="微軟正黑體" pitchFamily="34" charset="-120"/>
                <a:ea typeface="微軟正黑體" pitchFamily="34" charset="-120"/>
              </a:rPr>
              <a:t>111.7.30</a:t>
            </a:r>
            <a:endParaRPr lang="zh-TW" altLang="en-US" sz="1400" b="1" dirty="0">
              <a:solidFill>
                <a:schemeClr val="tx1"/>
              </a:solidFill>
              <a:latin typeface="微軟正黑體" pitchFamily="34" charset="-120"/>
              <a:ea typeface="微軟正黑體" pitchFamily="34" charset="-120"/>
            </a:endParaRPr>
          </a:p>
        </p:txBody>
      </p:sp>
      <p:sp>
        <p:nvSpPr>
          <p:cNvPr id="3" name="投影片編號版面配置區 2">
            <a:extLst>
              <a:ext uri="{FF2B5EF4-FFF2-40B4-BE49-F238E27FC236}">
                <a16:creationId xmlns:a16="http://schemas.microsoft.com/office/drawing/2014/main" id="{0400D420-7A1F-4233-9328-ABB1B817EF18}"/>
              </a:ext>
            </a:extLst>
          </p:cNvPr>
          <p:cNvSpPr>
            <a:spLocks noGrp="1"/>
          </p:cNvSpPr>
          <p:nvPr>
            <p:ph type="sldNum" sz="quarter" idx="12"/>
          </p:nvPr>
        </p:nvSpPr>
        <p:spPr/>
        <p:txBody>
          <a:bodyPr/>
          <a:lstStyle/>
          <a:p>
            <a:fld id="{34B7E4EF-A1BD-40F4-AB7B-04F084DD991D}" type="slidenum">
              <a:rPr lang="en-US" smtClean="0"/>
              <a:pPr/>
              <a:t>1</a:t>
            </a:fld>
            <a:endParaRPr lang="en-US" dirty="0"/>
          </a:p>
        </p:txBody>
      </p:sp>
      <p:sp>
        <p:nvSpPr>
          <p:cNvPr id="8" name="標題 1">
            <a:extLst>
              <a:ext uri="{FF2B5EF4-FFF2-40B4-BE49-F238E27FC236}">
                <a16:creationId xmlns:a16="http://schemas.microsoft.com/office/drawing/2014/main" id="{326207E0-2078-4230-95A5-20AE6AD837B2}"/>
              </a:ext>
            </a:extLst>
          </p:cNvPr>
          <p:cNvSpPr txBox="1">
            <a:spLocks/>
          </p:cNvSpPr>
          <p:nvPr/>
        </p:nvSpPr>
        <p:spPr>
          <a:xfrm>
            <a:off x="4525345" y="3365999"/>
            <a:ext cx="3581306" cy="1223180"/>
          </a:xfrm>
          <a:prstGeom prst="rect">
            <a:avLst/>
          </a:prstGeom>
        </p:spPr>
        <p:txBody>
          <a:bodyPr vert="horz" lIns="91440" tIns="45720" rIns="91440" bIns="45720" rtlCol="0" anchor="ctr">
            <a:normAutofit fontScale="97500"/>
          </a:bodyPr>
          <a:lstStyle>
            <a:lvl1pPr algn="ctr" defTabSz="685800" rtl="0" eaLnBrk="1" latinLnBrk="0" hangingPunct="1">
              <a:lnSpc>
                <a:spcPct val="83000"/>
              </a:lnSpc>
              <a:spcBef>
                <a:spcPct val="0"/>
              </a:spcBef>
              <a:buNone/>
              <a:defRPr lang="en-US" sz="5100" b="0" i="0" kern="1200" cap="all" spc="-75"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nSpc>
                <a:spcPct val="114000"/>
              </a:lnSpc>
              <a:spcBef>
                <a:spcPts val="1000"/>
              </a:spcBef>
            </a:pPr>
            <a:r>
              <a:rPr lang="zh-TW" altLang="en-US" sz="2800" b="1" dirty="0">
                <a:solidFill>
                  <a:schemeClr val="tx1"/>
                </a:solidFill>
                <a:latin typeface="微軟正黑體" pitchFamily="34" charset="-120"/>
                <a:ea typeface="微軟正黑體" pitchFamily="34" charset="-120"/>
              </a:rPr>
              <a:t>各小組報告</a:t>
            </a:r>
          </a:p>
        </p:txBody>
      </p:sp>
      <p:sp>
        <p:nvSpPr>
          <p:cNvPr id="10" name="投影片編號版面配置區 2">
            <a:extLst>
              <a:ext uri="{FF2B5EF4-FFF2-40B4-BE49-F238E27FC236}">
                <a16:creationId xmlns:a16="http://schemas.microsoft.com/office/drawing/2014/main" id="{1E07298F-14AE-4E9F-9D7E-35B62CDA7D68}"/>
              </a:ext>
            </a:extLst>
          </p:cNvPr>
          <p:cNvSpPr txBox="1">
            <a:spLocks/>
          </p:cNvSpPr>
          <p:nvPr/>
        </p:nvSpPr>
        <p:spPr>
          <a:xfrm>
            <a:off x="8242911" y="6112182"/>
            <a:ext cx="628650" cy="365760"/>
          </a:xfrm>
          <a:prstGeom prst="rect">
            <a:avLst/>
          </a:prstGeom>
        </p:spPr>
        <p:txBody>
          <a:bodyPr vert="horz" lIns="91440" tIns="45720" rIns="91440" bIns="45720" rtlCol="0" anchor="b"/>
          <a:lstStyle>
            <a:defPPr rtl="0">
              <a:defRPr lang="zh-TW"/>
            </a:defPPr>
            <a:lvl1pPr marL="0" algn="r" defTabSz="914400" rtl="0" eaLnBrk="1" latinLnBrk="0" hangingPunct="1">
              <a:defRPr sz="600" kern="1200">
                <a:solidFill>
                  <a:schemeClr val="tx1">
                    <a:lumMod val="85000"/>
                    <a:lumOff val="15000"/>
                  </a:schemeClr>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B7E4EF-A1BD-40F4-AB7B-04F084DD991D}" type="slidenum">
              <a:rPr lang="en-US" sz="1500" smtClean="0">
                <a:solidFill>
                  <a:schemeClr val="tx1"/>
                </a:solidFill>
              </a:rPr>
              <a:pPr/>
              <a:t>1</a:t>
            </a:fld>
            <a:endParaRPr lang="en-US" sz="1500" dirty="0">
              <a:solidFill>
                <a:schemeClr val="tx1"/>
              </a:solidFill>
            </a:endParaRPr>
          </a:p>
        </p:txBody>
      </p:sp>
      <p:sp>
        <p:nvSpPr>
          <p:cNvPr id="11"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00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111.7.23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四十重聚總召及組長會議</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77930"/>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財務組報告</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253219" y="1287806"/>
            <a:ext cx="8364344"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1008000" indent="-540000">
              <a:lnSpc>
                <a:spcPct val="150000"/>
              </a:lnSpc>
            </a:pPr>
            <a:r>
              <a:rPr lang="en-US" altLang="zh-TW" sz="2000" b="1" dirty="0">
                <a:solidFill>
                  <a:srgbClr val="7030A0"/>
                </a:solidFill>
                <a:sym typeface="Wingdings"/>
              </a:rPr>
              <a:t>1. </a:t>
            </a:r>
            <a:r>
              <a:rPr lang="zh-TW" altLang="en-US" sz="2000" b="1" dirty="0">
                <a:solidFill>
                  <a:srgbClr val="7030A0"/>
                </a:solidFill>
                <a:sym typeface="Wingdings"/>
              </a:rPr>
              <a:t>報名人數</a:t>
            </a:r>
            <a:endParaRPr lang="en-US" altLang="zh-TW" sz="2000" b="1" dirty="0">
              <a:solidFill>
                <a:srgbClr val="7030A0"/>
              </a:solidFill>
              <a:sym typeface="Wingdings"/>
            </a:endParaRPr>
          </a:p>
          <a:p>
            <a:pPr marL="1008000" indent="-540000">
              <a:lnSpc>
                <a:spcPct val="135000"/>
              </a:lnSpc>
            </a:pP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第一次報名 </a:t>
            </a:r>
            <a:r>
              <a:rPr lang="en-US" altLang="zh-TW" sz="1800" b="1" dirty="0">
                <a:solidFill>
                  <a:schemeClr val="tx1">
                    <a:lumMod val="75000"/>
                    <a:lumOff val="25000"/>
                  </a:schemeClr>
                </a:solidFill>
                <a:sym typeface="Wingdings"/>
              </a:rPr>
              <a:t>538</a:t>
            </a:r>
            <a:r>
              <a:rPr lang="zh-TW" altLang="en-US" sz="1800" b="1" dirty="0">
                <a:solidFill>
                  <a:schemeClr val="tx1">
                    <a:lumMod val="75000"/>
                    <a:lumOff val="25000"/>
                  </a:schemeClr>
                </a:solidFill>
                <a:sym typeface="Wingdings"/>
              </a:rPr>
              <a:t>人 </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 </a:t>
            </a:r>
            <a:r>
              <a:rPr lang="en-US" altLang="zh-TW" sz="1800" b="1" dirty="0">
                <a:solidFill>
                  <a:schemeClr val="tx1">
                    <a:lumMod val="75000"/>
                    <a:lumOff val="25000"/>
                  </a:schemeClr>
                </a:solidFill>
                <a:sym typeface="Wingdings"/>
              </a:rPr>
              <a:t>21</a:t>
            </a:r>
            <a:r>
              <a:rPr lang="zh-TW" altLang="en-US" sz="1800" b="1" dirty="0">
                <a:solidFill>
                  <a:schemeClr val="tx1">
                    <a:lumMod val="75000"/>
                    <a:lumOff val="25000"/>
                  </a:schemeClr>
                </a:solidFill>
                <a:sym typeface="Wingdings"/>
              </a:rPr>
              <a:t>位預繳 </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 </a:t>
            </a:r>
            <a:r>
              <a:rPr lang="en-US" altLang="zh-TW" sz="1800" b="1" dirty="0">
                <a:solidFill>
                  <a:schemeClr val="tx1">
                    <a:lumMod val="75000"/>
                    <a:lumOff val="25000"/>
                  </a:schemeClr>
                </a:solidFill>
                <a:sym typeface="Wingdings"/>
              </a:rPr>
              <a:t>559</a:t>
            </a:r>
            <a:r>
              <a:rPr lang="zh-TW" altLang="en-US" sz="1800" b="1" dirty="0">
                <a:solidFill>
                  <a:schemeClr val="tx1">
                    <a:lumMod val="75000"/>
                    <a:lumOff val="25000"/>
                  </a:schemeClr>
                </a:solidFill>
                <a:sym typeface="Wingdings"/>
              </a:rPr>
              <a:t>人。</a:t>
            </a:r>
            <a:endParaRPr lang="en-US" altLang="zh-TW" sz="1800" b="1" dirty="0">
              <a:solidFill>
                <a:schemeClr val="tx1">
                  <a:lumMod val="75000"/>
                  <a:lumOff val="25000"/>
                </a:schemeClr>
              </a:solidFill>
              <a:sym typeface="Wingdings"/>
            </a:endParaRPr>
          </a:p>
          <a:p>
            <a:pPr marL="1008000" indent="-540000">
              <a:lnSpc>
                <a:spcPct val="135000"/>
              </a:lnSpc>
            </a:pPr>
            <a:r>
              <a:rPr lang="en-US" altLang="zh-TW" sz="1800" b="1" dirty="0">
                <a:solidFill>
                  <a:schemeClr val="accent3">
                    <a:lumMod val="75000"/>
                  </a:schemeClr>
                </a:solidFill>
                <a:sym typeface="Wingdings"/>
              </a:rPr>
              <a:t>     </a:t>
            </a:r>
            <a:r>
              <a:rPr lang="en-US" altLang="zh-TW" sz="1800" b="1" dirty="0">
                <a:solidFill>
                  <a:schemeClr val="tx1">
                    <a:lumMod val="75000"/>
                    <a:lumOff val="25000"/>
                  </a:schemeClr>
                </a:solidFill>
                <a:sym typeface="Wingdings"/>
              </a:rPr>
              <a:t>4/16-4/30 </a:t>
            </a:r>
            <a:r>
              <a:rPr lang="zh-TW" altLang="en-US" sz="1800" b="1" dirty="0">
                <a:solidFill>
                  <a:schemeClr val="tx1">
                    <a:lumMod val="75000"/>
                    <a:lumOff val="25000"/>
                  </a:schemeClr>
                </a:solidFill>
                <a:sym typeface="Wingdings"/>
              </a:rPr>
              <a:t>取消 </a:t>
            </a:r>
            <a:r>
              <a:rPr lang="en-US" altLang="zh-TW" sz="1800" b="1" dirty="0">
                <a:solidFill>
                  <a:schemeClr val="tx1">
                    <a:lumMod val="75000"/>
                    <a:lumOff val="25000"/>
                  </a:schemeClr>
                </a:solidFill>
                <a:sym typeface="Wingdings"/>
              </a:rPr>
              <a:t>39</a:t>
            </a:r>
            <a:r>
              <a:rPr lang="zh-TW" altLang="en-US" sz="1800" b="1" dirty="0">
                <a:solidFill>
                  <a:schemeClr val="tx1">
                    <a:lumMod val="75000"/>
                    <a:lumOff val="25000"/>
                  </a:schemeClr>
                </a:solidFill>
                <a:sym typeface="Wingdings"/>
              </a:rPr>
              <a:t>人，已退費。</a:t>
            </a:r>
            <a:endParaRPr lang="en-US" altLang="zh-TW" sz="1800" b="1" dirty="0">
              <a:solidFill>
                <a:schemeClr val="tx1">
                  <a:lumMod val="75000"/>
                  <a:lumOff val="25000"/>
                </a:schemeClr>
              </a:solidFill>
              <a:sym typeface="Wingdings"/>
            </a:endParaRPr>
          </a:p>
          <a:p>
            <a:pPr marL="1008000" indent="-540000">
              <a:lnSpc>
                <a:spcPct val="135000"/>
              </a:lnSpc>
            </a:pPr>
            <a:r>
              <a:rPr lang="en-US" altLang="zh-TW" sz="1800" b="1" dirty="0">
                <a:solidFill>
                  <a:schemeClr val="tx1">
                    <a:lumMod val="75000"/>
                    <a:lumOff val="25000"/>
                  </a:schemeClr>
                </a:solidFill>
                <a:sym typeface="Wingdings"/>
              </a:rPr>
              <a:t>   </a:t>
            </a: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重新啟動後，人數會有增減。</a:t>
            </a:r>
            <a:r>
              <a:rPr lang="en-US" altLang="zh-TW" sz="1800" b="1" dirty="0">
                <a:solidFill>
                  <a:schemeClr val="tx1">
                    <a:lumMod val="75000"/>
                    <a:lumOff val="25000"/>
                  </a:schemeClr>
                </a:solidFill>
                <a:sym typeface="Wingdings"/>
              </a:rPr>
              <a:t> </a:t>
            </a:r>
          </a:p>
          <a:p>
            <a:pPr marL="1008000" indent="-540000">
              <a:lnSpc>
                <a:spcPct val="150000"/>
              </a:lnSpc>
              <a:spcBef>
                <a:spcPts val="2000"/>
              </a:spcBef>
            </a:pPr>
            <a:r>
              <a:rPr lang="en-US" altLang="zh-TW" sz="2000" b="1" dirty="0">
                <a:solidFill>
                  <a:srgbClr val="7030A0"/>
                </a:solidFill>
                <a:sym typeface="Wingdings"/>
              </a:rPr>
              <a:t>2. </a:t>
            </a:r>
            <a:r>
              <a:rPr lang="zh-TW" altLang="en-US" sz="2000" b="1" dirty="0">
                <a:solidFill>
                  <a:srgbClr val="7030A0"/>
                </a:solidFill>
                <a:sym typeface="Wingdings"/>
              </a:rPr>
              <a:t>退費</a:t>
            </a:r>
            <a:endParaRPr lang="en-US" altLang="zh-TW" sz="2000" b="1" dirty="0">
              <a:solidFill>
                <a:srgbClr val="7030A0"/>
              </a:solidFill>
              <a:sym typeface="Wingdings"/>
            </a:endParaRPr>
          </a:p>
          <a:p>
            <a:pPr marL="1008000" indent="-540000">
              <a:lnSpc>
                <a:spcPct val="135000"/>
              </a:lnSpc>
            </a:pPr>
            <a:r>
              <a:rPr lang="zh-TW" altLang="en-US" sz="1800" b="1" dirty="0">
                <a:solidFill>
                  <a:schemeClr val="accent3">
                    <a:lumMod val="75000"/>
                  </a:schemeClr>
                </a:solidFill>
                <a:sym typeface="Wingdings"/>
              </a:rPr>
              <a:t>   </a:t>
            </a: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等舉辦型式確定後，再來計算報名費退費金額，依然退給系組聯絡人。</a:t>
            </a:r>
            <a:endParaRPr lang="en-US" altLang="zh-TW" sz="1800" b="1" dirty="0">
              <a:solidFill>
                <a:schemeClr val="tx1">
                  <a:lumMod val="75000"/>
                  <a:lumOff val="25000"/>
                </a:schemeClr>
              </a:solidFill>
              <a:sym typeface="Wingdings"/>
            </a:endParaRPr>
          </a:p>
          <a:p>
            <a:pPr marL="1008000" indent="-540000">
              <a:lnSpc>
                <a:spcPct val="135000"/>
              </a:lnSpc>
            </a:pP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紀念品則不接受退費。</a:t>
            </a:r>
            <a:endParaRPr lang="en-US" altLang="zh-TW" sz="1800" b="1" dirty="0">
              <a:solidFill>
                <a:schemeClr val="tx1">
                  <a:lumMod val="75000"/>
                  <a:lumOff val="25000"/>
                </a:schemeClr>
              </a:solidFill>
              <a:sym typeface="Wingdings"/>
            </a:endParaRPr>
          </a:p>
          <a:p>
            <a:pPr marL="1008000" indent="-540000">
              <a:lnSpc>
                <a:spcPct val="150000"/>
              </a:lnSpc>
              <a:spcBef>
                <a:spcPts val="2000"/>
              </a:spcBef>
            </a:pPr>
            <a:r>
              <a:rPr lang="en-US" altLang="zh-TW" sz="2000" b="1" dirty="0">
                <a:solidFill>
                  <a:srgbClr val="7030A0"/>
                </a:solidFill>
                <a:sym typeface="Wingdings"/>
              </a:rPr>
              <a:t>3. </a:t>
            </a:r>
            <a:r>
              <a:rPr lang="zh-TW" altLang="en-US" sz="2000" b="1" dirty="0">
                <a:solidFill>
                  <a:srgbClr val="7030A0"/>
                </a:solidFill>
                <a:sym typeface="Wingdings"/>
              </a:rPr>
              <a:t>預估新增費用</a:t>
            </a:r>
            <a:endParaRPr lang="en-US" altLang="zh-TW" sz="2000" b="1" dirty="0">
              <a:solidFill>
                <a:srgbClr val="7030A0"/>
              </a:solidFill>
              <a:sym typeface="Wingdings"/>
            </a:endParaRPr>
          </a:p>
          <a:p>
            <a:pPr marL="432000">
              <a:lnSpc>
                <a:spcPct val="135000"/>
              </a:lnSpc>
            </a:pP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重啟後，新體育館規定需支付水電等相關費用。</a:t>
            </a:r>
            <a:endParaRPr lang="en-US" altLang="zh-TW" sz="1800" b="1" dirty="0">
              <a:solidFill>
                <a:schemeClr val="tx1">
                  <a:lumMod val="75000"/>
                  <a:lumOff val="25000"/>
                </a:schemeClr>
              </a:solidFill>
              <a:sym typeface="Wingdings"/>
            </a:endParaRPr>
          </a:p>
          <a:p>
            <a:pPr marL="432000">
              <a:lnSpc>
                <a:spcPct val="135000"/>
              </a:lnSpc>
            </a:pPr>
            <a:r>
              <a:rPr lang="en-US" altLang="zh-TW" sz="1800" b="1" dirty="0">
                <a:solidFill>
                  <a:schemeClr val="accent3">
                    <a:lumMod val="75000"/>
                  </a:schemeClr>
                </a:solidFill>
                <a:sym typeface="Wingdings"/>
              </a:rPr>
              <a:t>     </a:t>
            </a:r>
            <a:r>
              <a:rPr lang="zh-TW" altLang="en-US" sz="1800" b="1" dirty="0">
                <a:solidFill>
                  <a:schemeClr val="tx1">
                    <a:lumMod val="75000"/>
                    <a:lumOff val="25000"/>
                  </a:schemeClr>
                </a:solidFill>
                <a:sym typeface="Wingdings"/>
              </a:rPr>
              <a:t>餐費預期會漲價，依舉辦型式再議。</a:t>
            </a:r>
            <a:endParaRPr lang="zh-TW" altLang="en-US" sz="1800" b="1" dirty="0">
              <a:solidFill>
                <a:schemeClr val="tx1">
                  <a:lumMod val="75000"/>
                  <a:lumOff val="25000"/>
                </a:schemeClr>
              </a:solidFill>
            </a:endParaRPr>
          </a:p>
        </p:txBody>
      </p:sp>
      <p:sp>
        <p:nvSpPr>
          <p:cNvPr id="18"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10</a:t>
            </a:fld>
            <a:endParaRPr lang="en-US" sz="1500" dirty="0">
              <a:solidFill>
                <a:schemeClr val="tx1"/>
              </a:solidFill>
            </a:endParaRPr>
          </a:p>
        </p:txBody>
      </p:sp>
      <p:sp>
        <p:nvSpPr>
          <p:cNvPr id="6" name="矩形 5">
            <a:extLst>
              <a:ext uri="{FF2B5EF4-FFF2-40B4-BE49-F238E27FC236}">
                <a16:creationId xmlns:a16="http://schemas.microsoft.com/office/drawing/2014/main" id="{DFD9B908-42EC-E63E-B27F-FD64FABAD779}"/>
              </a:ext>
            </a:extLst>
          </p:cNvPr>
          <p:cNvSpPr/>
          <p:nvPr/>
        </p:nvSpPr>
        <p:spPr>
          <a:xfrm>
            <a:off x="6814689" y="128660"/>
            <a:ext cx="279134" cy="7376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8091D220-3180-31D1-1C40-26095A54E8C6}"/>
              </a:ext>
            </a:extLst>
          </p:cNvPr>
          <p:cNvSpPr/>
          <p:nvPr/>
        </p:nvSpPr>
        <p:spPr>
          <a:xfrm>
            <a:off x="105880" y="783018"/>
            <a:ext cx="1278000" cy="3237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本框 8">
            <a:extLst>
              <a:ext uri="{FF2B5EF4-FFF2-40B4-BE49-F238E27FC236}">
                <a16:creationId xmlns:a16="http://schemas.microsoft.com/office/drawing/2014/main" id="{E8F625E9-3538-92A9-2FEF-8C485D24C052}"/>
              </a:ext>
            </a:extLst>
          </p:cNvPr>
          <p:cNvSpPr txBox="1"/>
          <p:nvPr/>
        </p:nvSpPr>
        <p:spPr>
          <a:xfrm>
            <a:off x="272438" y="763768"/>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重啟的話</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0"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2202208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68301"/>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活動組報告</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1264677"/>
            <a:ext cx="8160589"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50000"/>
              </a:lnSpc>
            </a:pPr>
            <a:r>
              <a:rPr lang="en-US" altLang="zh-TW" sz="2000" b="1" dirty="0">
                <a:solidFill>
                  <a:srgbClr val="7030A0"/>
                </a:solidFill>
                <a:sym typeface="Wingdings"/>
              </a:rPr>
              <a:t>1. </a:t>
            </a:r>
            <a:r>
              <a:rPr lang="zh-TW" altLang="en-US" sz="2000" b="1" dirty="0">
                <a:solidFill>
                  <a:srgbClr val="7030A0"/>
                </a:solidFill>
                <a:sym typeface="Wingdings"/>
              </a:rPr>
              <a:t>其他屆舉辦情形</a:t>
            </a:r>
          </a:p>
          <a:p>
            <a:pPr marL="432000">
              <a:lnSpc>
                <a:spcPct val="150000"/>
              </a:lnSpc>
              <a:spcBef>
                <a:spcPts val="1000"/>
              </a:spcBef>
            </a:pPr>
            <a:r>
              <a:rPr lang="en-US" altLang="zh-TW" sz="1800" b="1" dirty="0">
                <a:solidFill>
                  <a:schemeClr val="accent3">
                    <a:lumMod val="75000"/>
                  </a:schemeClr>
                </a:solidFill>
                <a:sym typeface="Wingdings"/>
              </a:rPr>
              <a:t>     </a:t>
            </a:r>
            <a:r>
              <a:rPr lang="zh-TW" altLang="en-US" sz="1800" b="1" dirty="0">
                <a:solidFill>
                  <a:schemeClr val="accent3">
                    <a:lumMod val="75000"/>
                  </a:schemeClr>
                </a:solidFill>
                <a:sym typeface="Wingdings"/>
              </a:rPr>
              <a:t> </a:t>
            </a:r>
            <a:r>
              <a:rPr lang="zh-TW" altLang="en-US" sz="1800" b="1" dirty="0">
                <a:solidFill>
                  <a:schemeClr val="tx1">
                    <a:lumMod val="75000"/>
                    <a:lumOff val="25000"/>
                  </a:schemeClr>
                </a:solidFill>
                <a:sym typeface="Wingdings"/>
              </a:rPr>
              <a:t>原先三屆合辦的其他兩屆 </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B76 </a:t>
            </a:r>
            <a:r>
              <a:rPr lang="zh-TW" altLang="en-US" sz="1800" b="1" dirty="0">
                <a:solidFill>
                  <a:schemeClr val="tx1">
                    <a:lumMod val="75000"/>
                    <a:lumOff val="25000"/>
                  </a:schemeClr>
                </a:solidFill>
                <a:sym typeface="Wingdings"/>
              </a:rPr>
              <a:t>三十重聚  已定案 在 </a:t>
            </a:r>
            <a:r>
              <a:rPr lang="en-US" altLang="zh-TW" sz="1800" b="1" dirty="0">
                <a:solidFill>
                  <a:srgbClr val="7030A0"/>
                </a:solidFill>
                <a:sym typeface="Wingdings"/>
              </a:rPr>
              <a:t>12/3(</a:t>
            </a:r>
            <a:r>
              <a:rPr lang="zh-TW" altLang="en-US" sz="1800" b="1" dirty="0">
                <a:solidFill>
                  <a:srgbClr val="7030A0"/>
                </a:solidFill>
                <a:sym typeface="Wingdings"/>
              </a:rPr>
              <a:t>六</a:t>
            </a:r>
            <a:r>
              <a:rPr lang="en-US" altLang="zh-TW" sz="1800" b="1" dirty="0">
                <a:solidFill>
                  <a:srgbClr val="7030A0"/>
                </a:solidFill>
                <a:sym typeface="Wingdings"/>
              </a:rPr>
              <a:t>) </a:t>
            </a:r>
            <a:r>
              <a:rPr lang="zh-TW" altLang="en-US" sz="1800" b="1" dirty="0">
                <a:solidFill>
                  <a:srgbClr val="7030A0"/>
                </a:solidFill>
                <a:sym typeface="Wingdings"/>
              </a:rPr>
              <a:t>晚上 </a:t>
            </a:r>
            <a:r>
              <a:rPr lang="zh-TW" altLang="en-US" sz="1800" b="1" dirty="0">
                <a:solidFill>
                  <a:schemeClr val="tx1">
                    <a:lumMod val="75000"/>
                    <a:lumOff val="25000"/>
                  </a:schemeClr>
                </a:solidFill>
                <a:sym typeface="Wingdings"/>
              </a:rPr>
              <a:t>舉辦</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B77 </a:t>
            </a:r>
            <a:r>
              <a:rPr lang="zh-TW" altLang="en-US" sz="1800" b="1" dirty="0">
                <a:solidFill>
                  <a:schemeClr val="tx1">
                    <a:lumMod val="75000"/>
                    <a:lumOff val="25000"/>
                  </a:schemeClr>
                </a:solidFill>
                <a:sym typeface="Wingdings"/>
              </a:rPr>
              <a:t>三十重聚  已定案 在 </a:t>
            </a:r>
            <a:r>
              <a:rPr lang="en-US" altLang="zh-TW" sz="1800" b="1" dirty="0">
                <a:solidFill>
                  <a:srgbClr val="7030A0"/>
                </a:solidFill>
                <a:sym typeface="Wingdings"/>
              </a:rPr>
              <a:t>12/4(</a:t>
            </a:r>
            <a:r>
              <a:rPr lang="zh-TW" altLang="en-US" sz="1800" b="1" dirty="0">
                <a:solidFill>
                  <a:srgbClr val="7030A0"/>
                </a:solidFill>
                <a:sym typeface="Wingdings"/>
              </a:rPr>
              <a:t>日</a:t>
            </a:r>
            <a:r>
              <a:rPr lang="en-US" altLang="zh-TW" sz="1800" b="1" dirty="0">
                <a:solidFill>
                  <a:srgbClr val="7030A0"/>
                </a:solidFill>
                <a:sym typeface="Wingdings"/>
              </a:rPr>
              <a:t>) </a:t>
            </a:r>
            <a:r>
              <a:rPr lang="zh-TW" altLang="en-US" sz="1800" b="1" dirty="0">
                <a:solidFill>
                  <a:srgbClr val="7030A0"/>
                </a:solidFill>
                <a:sym typeface="Wingdings"/>
              </a:rPr>
              <a:t>中午 </a:t>
            </a:r>
            <a:r>
              <a:rPr lang="zh-TW" altLang="en-US" sz="1800" b="1" dirty="0">
                <a:solidFill>
                  <a:schemeClr val="tx1">
                    <a:lumMod val="75000"/>
                    <a:lumOff val="25000"/>
                  </a:schemeClr>
                </a:solidFill>
                <a:sym typeface="Wingdings"/>
              </a:rPr>
              <a:t>舉辦</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我們可考慮 </a:t>
            </a:r>
            <a:r>
              <a:rPr lang="en-US" altLang="zh-TW" sz="1800" b="1" dirty="0">
                <a:solidFill>
                  <a:srgbClr val="7030A0"/>
                </a:solidFill>
                <a:sym typeface="Wingdings"/>
              </a:rPr>
              <a:t>12/4(</a:t>
            </a:r>
            <a:r>
              <a:rPr lang="zh-TW" altLang="en-US" sz="1800" b="1" dirty="0">
                <a:solidFill>
                  <a:srgbClr val="7030A0"/>
                </a:solidFill>
                <a:sym typeface="Wingdings"/>
              </a:rPr>
              <a:t>日</a:t>
            </a:r>
            <a:r>
              <a:rPr lang="en-US" altLang="zh-TW" sz="1800" b="1" dirty="0">
                <a:solidFill>
                  <a:srgbClr val="7030A0"/>
                </a:solidFill>
                <a:sym typeface="Wingdings"/>
              </a:rPr>
              <a:t>) </a:t>
            </a:r>
            <a:r>
              <a:rPr lang="zh-TW" altLang="en-US" sz="1800" b="1" dirty="0">
                <a:solidFill>
                  <a:srgbClr val="7030A0"/>
                </a:solidFill>
                <a:sym typeface="Wingdings"/>
              </a:rPr>
              <a:t>晚上 </a:t>
            </a:r>
            <a:r>
              <a:rPr lang="zh-TW" altLang="en-US" sz="1800" b="1" dirty="0">
                <a:solidFill>
                  <a:schemeClr val="tx1">
                    <a:lumMod val="75000"/>
                    <a:lumOff val="25000"/>
                  </a:schemeClr>
                </a:solidFill>
                <a:sym typeface="Wingdings"/>
              </a:rPr>
              <a:t>舉辦，接在 </a:t>
            </a:r>
            <a:r>
              <a:rPr lang="en-US" altLang="zh-TW" sz="1800" b="1" dirty="0">
                <a:solidFill>
                  <a:schemeClr val="tx1">
                    <a:lumMod val="75000"/>
                    <a:lumOff val="25000"/>
                  </a:schemeClr>
                </a:solidFill>
                <a:sym typeface="Wingdings"/>
              </a:rPr>
              <a:t>B77 </a:t>
            </a:r>
            <a:r>
              <a:rPr lang="zh-TW" altLang="en-US" sz="1800" b="1" dirty="0">
                <a:solidFill>
                  <a:schemeClr val="tx1">
                    <a:lumMod val="75000"/>
                    <a:lumOff val="25000"/>
                  </a:schemeClr>
                </a:solidFill>
                <a:sym typeface="Wingdings"/>
              </a:rPr>
              <a:t>重聚之後</a:t>
            </a:r>
            <a:r>
              <a:rPr lang="en-US" altLang="zh-TW" sz="1800" b="1" dirty="0">
                <a:solidFill>
                  <a:schemeClr val="tx1">
                    <a:lumMod val="75000"/>
                    <a:lumOff val="25000"/>
                  </a:schemeClr>
                </a:solidFill>
                <a:sym typeface="Wingdings"/>
              </a:rPr>
              <a:t>)</a:t>
            </a:r>
            <a:br>
              <a:rPr lang="en-US" altLang="zh-TW" sz="1800" b="1" dirty="0">
                <a:solidFill>
                  <a:schemeClr val="tx1">
                    <a:lumMod val="75000"/>
                    <a:lumOff val="25000"/>
                  </a:schemeClr>
                </a:solidFill>
                <a:sym typeface="Wingdings"/>
              </a:rPr>
            </a:br>
            <a:r>
              <a:rPr lang="en-US" altLang="zh-TW" sz="1800" b="1" dirty="0">
                <a:solidFill>
                  <a:schemeClr val="accent3">
                    <a:lumMod val="75000"/>
                  </a:schemeClr>
                </a:solidFill>
                <a:sym typeface="Wingdings"/>
              </a:rPr>
              <a:t>     </a:t>
            </a:r>
            <a:r>
              <a:rPr lang="zh-TW" altLang="en-US" sz="1800" b="1" dirty="0">
                <a:solidFill>
                  <a:schemeClr val="accent3">
                    <a:lumMod val="75000"/>
                  </a:schemeClr>
                </a:solidFill>
                <a:sym typeface="Wingdings"/>
              </a:rPr>
              <a:t> </a:t>
            </a:r>
            <a:r>
              <a:rPr lang="zh-TW" altLang="en-US" sz="1800" b="1" dirty="0">
                <a:solidFill>
                  <a:schemeClr val="tx1">
                    <a:lumMod val="75000"/>
                    <a:lumOff val="25000"/>
                  </a:schemeClr>
                </a:solidFill>
                <a:sym typeface="Wingdings"/>
              </a:rPr>
              <a:t>另，</a:t>
            </a:r>
            <a:r>
              <a:rPr lang="en-US" altLang="zh-TW" sz="1800" b="1" dirty="0">
                <a:solidFill>
                  <a:schemeClr val="tx1">
                    <a:lumMod val="75000"/>
                    <a:lumOff val="25000"/>
                  </a:schemeClr>
                </a:solidFill>
                <a:sym typeface="Wingdings"/>
              </a:rPr>
              <a:t>B67 </a:t>
            </a:r>
            <a:r>
              <a:rPr lang="zh-TW" altLang="en-US" sz="1800" b="1" dirty="0">
                <a:solidFill>
                  <a:schemeClr val="tx1">
                    <a:lumMod val="75000"/>
                    <a:lumOff val="25000"/>
                  </a:schemeClr>
                </a:solidFill>
                <a:sym typeface="Wingdings"/>
              </a:rPr>
              <a:t>四十重聚  </a:t>
            </a:r>
            <a:r>
              <a:rPr lang="en-US" altLang="zh-TW" sz="1800" b="1" dirty="0">
                <a:solidFill>
                  <a:schemeClr val="tx1">
                    <a:lumMod val="75000"/>
                    <a:lumOff val="25000"/>
                  </a:schemeClr>
                </a:solidFill>
                <a:sym typeface="Wingdings"/>
              </a:rPr>
              <a:t>11/5 </a:t>
            </a:r>
            <a:r>
              <a:rPr lang="zh-TW" altLang="en-US" sz="1800" b="1" dirty="0">
                <a:solidFill>
                  <a:schemeClr val="tx1">
                    <a:lumMod val="75000"/>
                    <a:lumOff val="25000"/>
                  </a:schemeClr>
                </a:solidFill>
                <a:sym typeface="Wingdings"/>
              </a:rPr>
              <a:t>在舊體育館辦下午聚會，無茶點、不用餐</a:t>
            </a:r>
            <a:endParaRPr lang="en-US" altLang="zh-TW" sz="1800" b="1" dirty="0">
              <a:solidFill>
                <a:schemeClr val="tx1">
                  <a:lumMod val="75000"/>
                  <a:lumOff val="25000"/>
                </a:schemeClr>
              </a:solidFill>
              <a:sym typeface="Wingdings"/>
            </a:endParaRPr>
          </a:p>
          <a:p>
            <a:pPr marL="432000">
              <a:lnSpc>
                <a:spcPct val="150000"/>
              </a:lnSpc>
              <a:spcBef>
                <a:spcPts val="2000"/>
              </a:spcBef>
            </a:pPr>
            <a:r>
              <a:rPr lang="en-US" altLang="zh-TW" sz="2000" b="1" dirty="0">
                <a:solidFill>
                  <a:srgbClr val="7030A0"/>
                </a:solidFill>
                <a:sym typeface="Wingdings"/>
              </a:rPr>
              <a:t>2. </a:t>
            </a:r>
            <a:r>
              <a:rPr lang="zh-TW" altLang="en-US" sz="2000" b="1" dirty="0">
                <a:solidFill>
                  <a:srgbClr val="7030A0"/>
                </a:solidFill>
                <a:sym typeface="Wingdings"/>
              </a:rPr>
              <a:t>新體育館預約租借  </a:t>
            </a:r>
            <a:r>
              <a:rPr lang="en-US" altLang="zh-TW" sz="1600" b="1" dirty="0">
                <a:solidFill>
                  <a:schemeClr val="tx1">
                    <a:lumMod val="75000"/>
                    <a:lumOff val="25000"/>
                  </a:schemeClr>
                </a:solidFill>
                <a:sym typeface="Wingdings"/>
              </a:rPr>
              <a:t>(</a:t>
            </a:r>
            <a:r>
              <a:rPr lang="zh-TW" altLang="en-US" sz="1600" b="1" dirty="0">
                <a:solidFill>
                  <a:schemeClr val="tx1">
                    <a:lumMod val="75000"/>
                    <a:lumOff val="25000"/>
                  </a:schemeClr>
                </a:solidFill>
                <a:sym typeface="Wingdings"/>
              </a:rPr>
              <a:t>都已保留可做重聚會用</a:t>
            </a:r>
            <a:r>
              <a:rPr lang="en-US" altLang="zh-TW" sz="1600" b="1" dirty="0">
                <a:solidFill>
                  <a:schemeClr val="tx1">
                    <a:lumMod val="75000"/>
                    <a:lumOff val="25000"/>
                  </a:schemeClr>
                </a:solidFill>
                <a:sym typeface="Wingdings"/>
              </a:rPr>
              <a:t>)</a:t>
            </a:r>
            <a:endParaRPr lang="zh-TW" altLang="en-US" sz="1600" b="1" dirty="0">
              <a:solidFill>
                <a:schemeClr val="tx1">
                  <a:lumMod val="75000"/>
                  <a:lumOff val="25000"/>
                </a:schemeClr>
              </a:solidFill>
              <a:sym typeface="Wingdings"/>
            </a:endParaRPr>
          </a:p>
          <a:p>
            <a:pPr marL="432000">
              <a:lnSpc>
                <a:spcPct val="150000"/>
              </a:lnSpc>
              <a:spcBef>
                <a:spcPts val="1200"/>
              </a:spcBef>
            </a:pPr>
            <a:r>
              <a:rPr lang="en-US" altLang="zh-TW" sz="1800" b="1" dirty="0">
                <a:solidFill>
                  <a:schemeClr val="accent3">
                    <a:lumMod val="75000"/>
                  </a:schemeClr>
                </a:solidFill>
                <a:sym typeface="Wingdings"/>
              </a:rPr>
              <a:t>     </a:t>
            </a:r>
            <a:r>
              <a:rPr lang="zh-TW" altLang="en-US" sz="1800" b="1" dirty="0">
                <a:solidFill>
                  <a:schemeClr val="accent3">
                    <a:lumMod val="75000"/>
                  </a:schemeClr>
                </a:solidFill>
                <a:sym typeface="Wingdings"/>
              </a:rPr>
              <a:t> </a:t>
            </a:r>
            <a:r>
              <a:rPr lang="en-US" altLang="zh-TW" sz="1800" b="1" dirty="0">
                <a:solidFill>
                  <a:schemeClr val="tx1">
                    <a:lumMod val="75000"/>
                    <a:lumOff val="25000"/>
                  </a:schemeClr>
                </a:solidFill>
                <a:sym typeface="Wingdings"/>
              </a:rPr>
              <a:t>10/29(</a:t>
            </a:r>
            <a:r>
              <a:rPr lang="zh-TW" altLang="en-US" sz="1800" b="1" dirty="0">
                <a:solidFill>
                  <a:schemeClr val="tx1">
                    <a:lumMod val="75000"/>
                    <a:lumOff val="25000"/>
                  </a:schemeClr>
                </a:solidFill>
                <a:sym typeface="Wingdings"/>
              </a:rPr>
              <a:t>六</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a:t>
            </a:r>
            <a:r>
              <a:rPr lang="en-US" altLang="zh-TW" sz="1800" b="1" dirty="0">
                <a:solidFill>
                  <a:schemeClr val="tx1">
                    <a:lumMod val="75000"/>
                    <a:lumOff val="25000"/>
                  </a:schemeClr>
                </a:solidFill>
                <a:sym typeface="Wingdings"/>
              </a:rPr>
              <a:t>10/30(</a:t>
            </a:r>
            <a:r>
              <a:rPr lang="zh-TW" altLang="en-US" sz="1800" b="1" dirty="0">
                <a:solidFill>
                  <a:schemeClr val="tx1">
                    <a:lumMod val="75000"/>
                    <a:lumOff val="25000"/>
                  </a:schemeClr>
                </a:solidFill>
                <a:sym typeface="Wingdings"/>
              </a:rPr>
              <a:t>日</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原考慮延期時段，現在不予考慮</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en-US" altLang="zh-TW" sz="1800" b="1" dirty="0">
                <a:solidFill>
                  <a:schemeClr val="accent3">
                    <a:lumMod val="75000"/>
                  </a:schemeClr>
                </a:solidFill>
                <a:sym typeface="Wingdings"/>
              </a:rPr>
              <a:t></a:t>
            </a:r>
            <a:r>
              <a:rPr lang="zh-TW" altLang="en-US" sz="1800" b="1" dirty="0">
                <a:solidFill>
                  <a:schemeClr val="accent3">
                    <a:lumMod val="75000"/>
                  </a:schemeClr>
                </a:solidFill>
                <a:sym typeface="Wingdings"/>
              </a:rPr>
              <a:t> </a:t>
            </a:r>
            <a:r>
              <a:rPr lang="en-US" altLang="zh-TW" sz="1800" b="1" dirty="0">
                <a:solidFill>
                  <a:schemeClr val="tx1">
                    <a:lumMod val="75000"/>
                    <a:lumOff val="25000"/>
                  </a:schemeClr>
                </a:solidFill>
                <a:sym typeface="Wingdings"/>
              </a:rPr>
              <a:t>11/15(</a:t>
            </a:r>
            <a:r>
              <a:rPr lang="zh-TW" altLang="en-US" sz="1800" b="1" dirty="0">
                <a:solidFill>
                  <a:schemeClr val="tx1">
                    <a:lumMod val="75000"/>
                    <a:lumOff val="25000"/>
                  </a:schemeClr>
                </a:solidFill>
                <a:sym typeface="Wingdings"/>
              </a:rPr>
              <a:t>二</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校慶晚上</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en-US" altLang="zh-TW" sz="1800" b="1" dirty="0">
                <a:solidFill>
                  <a:schemeClr val="accent3">
                    <a:lumMod val="75000"/>
                  </a:schemeClr>
                </a:solidFill>
                <a:sym typeface="Wingdings"/>
              </a:rPr>
              <a:t></a:t>
            </a:r>
            <a:r>
              <a:rPr lang="zh-TW" altLang="en-US" sz="1800" b="1" dirty="0">
                <a:solidFill>
                  <a:schemeClr val="accent3">
                    <a:lumMod val="75000"/>
                  </a:schemeClr>
                </a:solidFill>
                <a:sym typeface="Wingdings"/>
              </a:rPr>
              <a:t> </a:t>
            </a:r>
            <a:r>
              <a:rPr lang="en-US" altLang="zh-TW" sz="1800" b="1" dirty="0">
                <a:solidFill>
                  <a:schemeClr val="tx1">
                    <a:lumMod val="75000"/>
                    <a:lumOff val="25000"/>
                  </a:schemeClr>
                </a:solidFill>
                <a:sym typeface="Wingdings"/>
              </a:rPr>
              <a:t>12/3(</a:t>
            </a:r>
            <a:r>
              <a:rPr lang="zh-TW" altLang="en-US" sz="1800" b="1" dirty="0">
                <a:solidFill>
                  <a:schemeClr val="tx1">
                    <a:lumMod val="75000"/>
                    <a:lumOff val="25000"/>
                  </a:schemeClr>
                </a:solidFill>
                <a:sym typeface="Wingdings"/>
              </a:rPr>
              <a:t>六</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a:t>
            </a:r>
            <a:r>
              <a:rPr lang="en-US" altLang="zh-TW" sz="1800" b="1" dirty="0">
                <a:solidFill>
                  <a:schemeClr val="tx1">
                    <a:lumMod val="75000"/>
                    <a:lumOff val="25000"/>
                  </a:schemeClr>
                </a:solidFill>
                <a:sym typeface="Wingdings"/>
              </a:rPr>
              <a:t>12/4(</a:t>
            </a:r>
            <a:r>
              <a:rPr lang="zh-TW" altLang="en-US" sz="1800" b="1" dirty="0">
                <a:solidFill>
                  <a:schemeClr val="tx1">
                    <a:lumMod val="75000"/>
                    <a:lumOff val="25000"/>
                  </a:schemeClr>
                </a:solidFill>
                <a:sym typeface="Wingdings"/>
              </a:rPr>
              <a:t>日</a:t>
            </a:r>
            <a:r>
              <a:rPr lang="en-US" altLang="zh-TW" sz="1800" b="1" dirty="0">
                <a:solidFill>
                  <a:schemeClr val="tx1">
                    <a:lumMod val="75000"/>
                    <a:lumOff val="25000"/>
                  </a:schemeClr>
                </a:solidFill>
                <a:sym typeface="Wingdings"/>
              </a:rPr>
              <a:t>)       B76</a:t>
            </a:r>
            <a:r>
              <a:rPr lang="zh-TW" altLang="en-US" sz="1800" b="1" dirty="0">
                <a:solidFill>
                  <a:schemeClr val="tx1">
                    <a:lumMod val="75000"/>
                    <a:lumOff val="25000"/>
                  </a:schemeClr>
                </a:solidFill>
                <a:sym typeface="Wingdings"/>
              </a:rPr>
              <a:t>、</a:t>
            </a:r>
            <a:r>
              <a:rPr lang="en-US" altLang="zh-TW" sz="1800" b="1" dirty="0">
                <a:solidFill>
                  <a:schemeClr val="tx1">
                    <a:lumMod val="75000"/>
                    <a:lumOff val="25000"/>
                  </a:schemeClr>
                </a:solidFill>
                <a:sym typeface="Wingdings"/>
              </a:rPr>
              <a:t>B77</a:t>
            </a:r>
            <a:r>
              <a:rPr lang="zh-TW" altLang="en-US" sz="1800" b="1" dirty="0">
                <a:solidFill>
                  <a:schemeClr val="tx1">
                    <a:lumMod val="75000"/>
                    <a:lumOff val="25000"/>
                  </a:schemeClr>
                </a:solidFill>
                <a:sym typeface="Wingdings"/>
              </a:rPr>
              <a:t>的新時段</a:t>
            </a:r>
            <a:endParaRPr lang="en-US" altLang="zh-TW" sz="1800" b="1" dirty="0">
              <a:solidFill>
                <a:schemeClr val="tx1">
                  <a:lumMod val="75000"/>
                  <a:lumOff val="25000"/>
                </a:schemeClr>
              </a:solidFill>
              <a:sym typeface="Wingdings"/>
            </a:endParaRPr>
          </a:p>
          <a:p>
            <a:pPr marL="432000">
              <a:lnSpc>
                <a:spcPct val="150000"/>
              </a:lnSpc>
              <a:spcBef>
                <a:spcPts val="1000"/>
              </a:spcBef>
            </a:pPr>
            <a:endParaRPr lang="zh-TW" altLang="en-US" sz="1800" b="1" dirty="0">
              <a:solidFill>
                <a:schemeClr val="tx1">
                  <a:lumMod val="75000"/>
                  <a:lumOff val="25000"/>
                </a:schemeClr>
              </a:solidFill>
            </a:endParaRPr>
          </a:p>
          <a:p>
            <a:pPr marL="432000">
              <a:lnSpc>
                <a:spcPct val="150000"/>
              </a:lnSpc>
              <a:spcBef>
                <a:spcPts val="1000"/>
              </a:spcBef>
            </a:pPr>
            <a:endParaRPr lang="zh-TW" altLang="en-US" sz="1800" b="1" dirty="0">
              <a:solidFill>
                <a:schemeClr val="tx1">
                  <a:lumMod val="75000"/>
                  <a:lumOff val="25000"/>
                </a:schemeClr>
              </a:solidFill>
            </a:endParaRPr>
          </a:p>
        </p:txBody>
      </p:sp>
      <p:sp>
        <p:nvSpPr>
          <p:cNvPr id="23"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11</a:t>
            </a:fld>
            <a:endParaRPr lang="en-US" sz="1500" dirty="0">
              <a:solidFill>
                <a:schemeClr val="tx1"/>
              </a:solidFill>
            </a:endParaRPr>
          </a:p>
        </p:txBody>
      </p:sp>
      <p:sp>
        <p:nvSpPr>
          <p:cNvPr id="6" name="矩形 5">
            <a:extLst>
              <a:ext uri="{FF2B5EF4-FFF2-40B4-BE49-F238E27FC236}">
                <a16:creationId xmlns:a16="http://schemas.microsoft.com/office/drawing/2014/main" id="{C87FD4AE-67BE-89FA-003A-D73FF0A83231}"/>
              </a:ext>
            </a:extLst>
          </p:cNvPr>
          <p:cNvSpPr/>
          <p:nvPr/>
        </p:nvSpPr>
        <p:spPr>
          <a:xfrm>
            <a:off x="6814689" y="128660"/>
            <a:ext cx="279134" cy="7376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CEDCEA35-0A94-B44F-4284-CBDE02224C5B}"/>
              </a:ext>
            </a:extLst>
          </p:cNvPr>
          <p:cNvSpPr/>
          <p:nvPr/>
        </p:nvSpPr>
        <p:spPr>
          <a:xfrm>
            <a:off x="105880" y="783018"/>
            <a:ext cx="1278000" cy="3237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本框 8">
            <a:extLst>
              <a:ext uri="{FF2B5EF4-FFF2-40B4-BE49-F238E27FC236}">
                <a16:creationId xmlns:a16="http://schemas.microsoft.com/office/drawing/2014/main" id="{5C788A2F-E22B-AE37-DD3C-305BB5AFBF1F}"/>
              </a:ext>
            </a:extLst>
          </p:cNvPr>
          <p:cNvSpPr txBox="1"/>
          <p:nvPr/>
        </p:nvSpPr>
        <p:spPr>
          <a:xfrm>
            <a:off x="272438" y="763768"/>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先來看看</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0"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238214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6641DFF1-1068-6078-AFB8-732717CB8076}"/>
              </a:ext>
            </a:extLst>
          </p:cNvPr>
          <p:cNvSpPr/>
          <p:nvPr/>
        </p:nvSpPr>
        <p:spPr>
          <a:xfrm>
            <a:off x="1214411" y="5422941"/>
            <a:ext cx="1058781" cy="308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D34FA205-0374-E4DF-9CFD-601FE52EA0A9}"/>
              </a:ext>
            </a:extLst>
          </p:cNvPr>
          <p:cNvSpPr/>
          <p:nvPr/>
        </p:nvSpPr>
        <p:spPr>
          <a:xfrm>
            <a:off x="1214411" y="5834884"/>
            <a:ext cx="1058781" cy="308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id="{968F46AD-52AD-9B81-0AA6-F308BC7E5F96}"/>
              </a:ext>
            </a:extLst>
          </p:cNvPr>
          <p:cNvSpPr/>
          <p:nvPr/>
        </p:nvSpPr>
        <p:spPr>
          <a:xfrm>
            <a:off x="1214412" y="5016691"/>
            <a:ext cx="1058781" cy="308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1130715"/>
            <a:ext cx="8160589" cy="547977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30000"/>
              </a:lnSpc>
            </a:pPr>
            <a:r>
              <a:rPr lang="en-US" altLang="zh-TW" sz="2000" b="1" dirty="0">
                <a:solidFill>
                  <a:srgbClr val="7030A0"/>
                </a:solidFill>
                <a:sym typeface="Wingdings"/>
              </a:rPr>
              <a:t>3. </a:t>
            </a:r>
            <a:r>
              <a:rPr lang="zh-TW" altLang="en-US" sz="2000" b="1" dirty="0">
                <a:solidFill>
                  <a:srgbClr val="7030A0"/>
                </a:solidFill>
                <a:sym typeface="Wingdings"/>
              </a:rPr>
              <a:t>未來三個月內的時間  </a:t>
            </a:r>
            <a:r>
              <a:rPr lang="zh-TW" altLang="en-US" sz="2000" b="1" dirty="0">
                <a:solidFill>
                  <a:schemeClr val="tx1">
                    <a:lumMod val="75000"/>
                    <a:lumOff val="25000"/>
                  </a:schemeClr>
                </a:solidFill>
                <a:sym typeface="Wingdings"/>
              </a:rPr>
              <a:t> </a:t>
            </a:r>
            <a:r>
              <a:rPr lang="en-US" altLang="zh-TW" sz="1600" b="1" dirty="0">
                <a:solidFill>
                  <a:schemeClr val="tx1">
                    <a:lumMod val="75000"/>
                    <a:lumOff val="25000"/>
                  </a:schemeClr>
                </a:solidFill>
                <a:sym typeface="Wingdings"/>
              </a:rPr>
              <a:t>(</a:t>
            </a:r>
            <a:r>
              <a:rPr lang="zh-TW" altLang="en-US" sz="1600" b="1" dirty="0">
                <a:solidFill>
                  <a:schemeClr val="tx1">
                    <a:lumMod val="75000"/>
                    <a:lumOff val="25000"/>
                  </a:schemeClr>
                </a:solidFill>
                <a:sym typeface="Wingdings"/>
              </a:rPr>
              <a:t>如要重啟，</a:t>
            </a:r>
            <a:r>
              <a:rPr lang="zh-TW" altLang="en-US" sz="1600" b="1" dirty="0">
                <a:solidFill>
                  <a:schemeClr val="tx1">
                    <a:lumMod val="75000"/>
                    <a:lumOff val="25000"/>
                  </a:schemeClr>
                </a:solidFill>
              </a:rPr>
              <a:t>活動日期前三個月要開始報名</a:t>
            </a:r>
            <a:r>
              <a:rPr lang="en-US" altLang="zh-TW" sz="1600" b="1" dirty="0">
                <a:solidFill>
                  <a:schemeClr val="tx1">
                    <a:lumMod val="75000"/>
                    <a:lumOff val="25000"/>
                  </a:schemeClr>
                </a:solidFill>
              </a:rPr>
              <a:t>)</a:t>
            </a: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600"/>
              </a:spcBef>
            </a:pPr>
            <a:br>
              <a:rPr lang="en-US" altLang="zh-TW" sz="1800" b="1" dirty="0">
                <a:solidFill>
                  <a:schemeClr val="tx1">
                    <a:lumMod val="75000"/>
                    <a:lumOff val="25000"/>
                  </a:schemeClr>
                </a:solidFill>
                <a:sym typeface="Wingdings"/>
              </a:rPr>
            </a:br>
            <a:r>
              <a:rPr lang="en-US" altLang="zh-TW" sz="1800" b="1" dirty="0">
                <a:solidFill>
                  <a:schemeClr val="accent3">
                    <a:lumMod val="75000"/>
                  </a:schemeClr>
                </a:solidFill>
                <a:sym typeface="Wingdings"/>
              </a:rPr>
              <a:t> </a:t>
            </a:r>
            <a:r>
              <a:rPr lang="zh-TW" altLang="en-US" sz="1800" b="1" dirty="0">
                <a:solidFill>
                  <a:schemeClr val="tx1">
                    <a:lumMod val="75000"/>
                    <a:lumOff val="25000"/>
                  </a:schemeClr>
                </a:solidFill>
                <a:sym typeface="Wingdings"/>
              </a:rPr>
              <a:t>綜上，重啟有幾種可能性</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bg1"/>
                </a:solidFill>
                <a:sym typeface="Wingdings"/>
              </a:rPr>
              <a:t>方案 </a:t>
            </a:r>
            <a:r>
              <a:rPr lang="en-US" altLang="zh-TW" sz="1800" b="1" dirty="0">
                <a:solidFill>
                  <a:schemeClr val="bg1"/>
                </a:solidFill>
                <a:sym typeface="Wingdings"/>
              </a:rPr>
              <a:t>A    </a:t>
            </a:r>
            <a:r>
              <a:rPr lang="zh-TW" altLang="en-US" sz="1800" b="1" dirty="0">
                <a:solidFill>
                  <a:schemeClr val="tx1">
                    <a:lumMod val="75000"/>
                    <a:lumOff val="25000"/>
                  </a:schemeClr>
                </a:solidFill>
                <a:sym typeface="Wingdings"/>
              </a:rPr>
              <a:t>今年仍不辦，唯不建議延到明年，建議 </a:t>
            </a:r>
            <a:r>
              <a:rPr lang="zh-TW" altLang="en-US" sz="1800" b="1" dirty="0">
                <a:solidFill>
                  <a:srgbClr val="7030A0"/>
                </a:solidFill>
                <a:sym typeface="Wingdings"/>
              </a:rPr>
              <a:t>取消 </a:t>
            </a:r>
            <a:r>
              <a:rPr lang="en-US" altLang="zh-TW" sz="1800" b="1" dirty="0">
                <a:solidFill>
                  <a:srgbClr val="7030A0"/>
                </a:solidFill>
                <a:sym typeface="Wingdings"/>
              </a:rPr>
              <a:t>B66 </a:t>
            </a:r>
            <a:r>
              <a:rPr lang="zh-TW" altLang="en-US" sz="1800" b="1" dirty="0">
                <a:solidFill>
                  <a:srgbClr val="7030A0"/>
                </a:solidFill>
                <a:sym typeface="Wingdings"/>
              </a:rPr>
              <a:t>四十重聚</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bg1"/>
                </a:solidFill>
                <a:sym typeface="Wingdings"/>
              </a:rPr>
              <a:t>方案 </a:t>
            </a:r>
            <a:r>
              <a:rPr lang="en-US" altLang="zh-TW" sz="1800" b="1" dirty="0">
                <a:solidFill>
                  <a:schemeClr val="bg1"/>
                </a:solidFill>
                <a:sym typeface="Wingdings"/>
              </a:rPr>
              <a:t>B</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配合校慶 </a:t>
            </a:r>
            <a:r>
              <a:rPr lang="en-US" altLang="zh-TW" sz="1800" b="1" dirty="0">
                <a:solidFill>
                  <a:srgbClr val="7030A0"/>
                </a:solidFill>
                <a:sym typeface="Wingdings"/>
              </a:rPr>
              <a:t>11/15 (</a:t>
            </a:r>
            <a:r>
              <a:rPr lang="zh-TW" altLang="en-US" sz="1800" b="1" dirty="0">
                <a:solidFill>
                  <a:srgbClr val="7030A0"/>
                </a:solidFill>
                <a:sym typeface="Wingdings"/>
              </a:rPr>
              <a:t>二</a:t>
            </a:r>
            <a:r>
              <a:rPr lang="en-US" altLang="zh-TW" sz="1800" b="1" dirty="0">
                <a:solidFill>
                  <a:srgbClr val="7030A0"/>
                </a:solidFill>
                <a:sym typeface="Wingdings"/>
              </a:rPr>
              <a:t>) </a:t>
            </a:r>
            <a:r>
              <a:rPr lang="zh-TW" altLang="en-US" sz="1800" b="1" dirty="0">
                <a:solidFill>
                  <a:srgbClr val="7030A0"/>
                </a:solidFill>
                <a:sym typeface="Wingdings"/>
              </a:rPr>
              <a:t>晚上 </a:t>
            </a:r>
            <a:r>
              <a:rPr lang="zh-TW" altLang="en-US" sz="1800" b="1" dirty="0">
                <a:solidFill>
                  <a:schemeClr val="tx1">
                    <a:lumMod val="75000"/>
                    <a:lumOff val="25000"/>
                  </a:schemeClr>
                </a:solidFill>
                <a:sym typeface="Wingdings"/>
              </a:rPr>
              <a:t>舉辦</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bg1"/>
                </a:solidFill>
                <a:sym typeface="Wingdings"/>
              </a:rPr>
              <a:t>方案 </a:t>
            </a:r>
            <a:r>
              <a:rPr lang="en-US" altLang="zh-TW" sz="1800" b="1" dirty="0">
                <a:solidFill>
                  <a:schemeClr val="bg1"/>
                </a:solidFill>
                <a:sym typeface="Wingdings"/>
              </a:rPr>
              <a:t>C</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延續三屆合辦方式，</a:t>
            </a:r>
            <a:r>
              <a:rPr lang="en-US" altLang="zh-TW" sz="1800" b="1" dirty="0">
                <a:solidFill>
                  <a:srgbClr val="7030A0"/>
                </a:solidFill>
                <a:sym typeface="Wingdings"/>
              </a:rPr>
              <a:t>12/4 (</a:t>
            </a:r>
            <a:r>
              <a:rPr lang="zh-TW" altLang="en-US" sz="1800" b="1" dirty="0">
                <a:solidFill>
                  <a:srgbClr val="7030A0"/>
                </a:solidFill>
                <a:sym typeface="Wingdings"/>
              </a:rPr>
              <a:t>日</a:t>
            </a:r>
            <a:r>
              <a:rPr lang="en-US" altLang="zh-TW" sz="1800" b="1" dirty="0">
                <a:solidFill>
                  <a:srgbClr val="7030A0"/>
                </a:solidFill>
                <a:sym typeface="Wingdings"/>
              </a:rPr>
              <a:t>) </a:t>
            </a:r>
            <a:r>
              <a:rPr lang="zh-TW" altLang="en-US" sz="1800" b="1" dirty="0">
                <a:solidFill>
                  <a:srgbClr val="7030A0"/>
                </a:solidFill>
                <a:sym typeface="Wingdings"/>
              </a:rPr>
              <a:t>晚上 </a:t>
            </a:r>
            <a:r>
              <a:rPr lang="zh-TW" altLang="en-US" sz="1800" b="1" dirty="0">
                <a:solidFill>
                  <a:schemeClr val="tx1">
                    <a:lumMod val="75000"/>
                    <a:lumOff val="25000"/>
                  </a:schemeClr>
                </a:solidFill>
                <a:sym typeface="Wingdings"/>
              </a:rPr>
              <a:t>舉辦  </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接在 </a:t>
            </a:r>
            <a:r>
              <a:rPr lang="en-US" altLang="zh-TW" sz="1800" b="1" dirty="0">
                <a:solidFill>
                  <a:schemeClr val="tx1">
                    <a:lumMod val="75000"/>
                    <a:lumOff val="25000"/>
                  </a:schemeClr>
                </a:solidFill>
                <a:sym typeface="Wingdings"/>
              </a:rPr>
              <a:t>B77 </a:t>
            </a:r>
            <a:r>
              <a:rPr lang="zh-TW" altLang="en-US" sz="1800" b="1" dirty="0">
                <a:solidFill>
                  <a:schemeClr val="tx1">
                    <a:lumMod val="75000"/>
                    <a:lumOff val="25000"/>
                  </a:schemeClr>
                </a:solidFill>
                <a:sym typeface="Wingdings"/>
              </a:rPr>
              <a:t>中午之後</a:t>
            </a:r>
            <a:r>
              <a:rPr lang="en-US" altLang="zh-TW" sz="1800" b="1" dirty="0">
                <a:solidFill>
                  <a:schemeClr val="tx1">
                    <a:lumMod val="75000"/>
                    <a:lumOff val="25000"/>
                  </a:schemeClr>
                </a:solidFill>
                <a:sym typeface="Wingdings"/>
              </a:rPr>
              <a:t>)</a:t>
            </a:r>
            <a:endParaRPr lang="zh-TW" altLang="en-US" sz="1800" b="1" dirty="0">
              <a:solidFill>
                <a:srgbClr val="7030A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50" t="47429" r="27234" b="27951"/>
          <a:stretch/>
        </p:blipFill>
        <p:spPr bwMode="auto">
          <a:xfrm>
            <a:off x="473813" y="1718179"/>
            <a:ext cx="8303778" cy="24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標題 1">
            <a:extLst>
              <a:ext uri="{FF2B5EF4-FFF2-40B4-BE49-F238E27FC236}">
                <a16:creationId xmlns:a16="http://schemas.microsoft.com/office/drawing/2014/main" id="{C779BD43-2E75-4061-8E59-4B95A2434F67}"/>
              </a:ext>
            </a:extLst>
          </p:cNvPr>
          <p:cNvSpPr txBox="1">
            <a:spLocks/>
          </p:cNvSpPr>
          <p:nvPr/>
        </p:nvSpPr>
        <p:spPr>
          <a:xfrm>
            <a:off x="157890" y="4148679"/>
            <a:ext cx="217891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200" b="1" dirty="0">
                <a:solidFill>
                  <a:srgbClr val="990100"/>
                </a:solidFill>
              </a:rPr>
              <a:t>10/29,30 </a:t>
            </a:r>
            <a:r>
              <a:rPr lang="zh-TW" altLang="en-US" sz="1200" b="1" dirty="0">
                <a:solidFill>
                  <a:srgbClr val="990100"/>
                </a:solidFill>
              </a:rPr>
              <a:t>是上次考慮的時間</a:t>
            </a:r>
          </a:p>
        </p:txBody>
      </p:sp>
      <p:sp>
        <p:nvSpPr>
          <p:cNvPr id="2" name="橢圓 1"/>
          <p:cNvSpPr/>
          <p:nvPr/>
        </p:nvSpPr>
        <p:spPr>
          <a:xfrm>
            <a:off x="2641600" y="3443462"/>
            <a:ext cx="447040" cy="4470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571808" y="3758422"/>
            <a:ext cx="447040" cy="4470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5431410" y="2214102"/>
            <a:ext cx="447040" cy="4470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8213040" y="2214102"/>
            <a:ext cx="447040" cy="447040"/>
          </a:xfrm>
          <a:prstGeom prst="ellipse">
            <a:avLst/>
          </a:prstGeom>
          <a:noFill/>
          <a:ln w="38100">
            <a:solidFill>
              <a:srgbClr val="99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6146016" y="2508742"/>
            <a:ext cx="447040" cy="447040"/>
          </a:xfrm>
          <a:prstGeom prst="ellipse">
            <a:avLst/>
          </a:prstGeom>
          <a:noFill/>
          <a:ln w="38100">
            <a:solidFill>
              <a:srgbClr val="99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057784" y="2803382"/>
            <a:ext cx="447040" cy="447040"/>
          </a:xfrm>
          <a:prstGeom prst="ellipse">
            <a:avLst/>
          </a:prstGeom>
          <a:noFill/>
          <a:ln w="38100">
            <a:solidFill>
              <a:srgbClr val="99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a:extLst>
              <a:ext uri="{FF2B5EF4-FFF2-40B4-BE49-F238E27FC236}">
                <a16:creationId xmlns:a16="http://schemas.microsoft.com/office/drawing/2014/main" id="{C779BD43-2E75-4061-8E59-4B95A2434F67}"/>
              </a:ext>
            </a:extLst>
          </p:cNvPr>
          <p:cNvSpPr txBox="1">
            <a:spLocks/>
          </p:cNvSpPr>
          <p:nvPr/>
        </p:nvSpPr>
        <p:spPr>
          <a:xfrm>
            <a:off x="3703464" y="3800406"/>
            <a:ext cx="107440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200" b="1" dirty="0">
                <a:solidFill>
                  <a:srgbClr val="990100"/>
                </a:solidFill>
              </a:rPr>
              <a:t>11/15 </a:t>
            </a:r>
            <a:r>
              <a:rPr lang="zh-TW" altLang="en-US" sz="1200" b="1" dirty="0">
                <a:solidFill>
                  <a:srgbClr val="990100"/>
                </a:solidFill>
              </a:rPr>
              <a:t>校慶</a:t>
            </a:r>
          </a:p>
        </p:txBody>
      </p:sp>
      <p:sp>
        <p:nvSpPr>
          <p:cNvPr id="16" name="標題 1">
            <a:extLst>
              <a:ext uri="{FF2B5EF4-FFF2-40B4-BE49-F238E27FC236}">
                <a16:creationId xmlns:a16="http://schemas.microsoft.com/office/drawing/2014/main" id="{C779BD43-2E75-4061-8E59-4B95A2434F67}"/>
              </a:ext>
            </a:extLst>
          </p:cNvPr>
          <p:cNvSpPr txBox="1">
            <a:spLocks/>
          </p:cNvSpPr>
          <p:nvPr/>
        </p:nvSpPr>
        <p:spPr>
          <a:xfrm>
            <a:off x="5116696" y="3830886"/>
            <a:ext cx="107440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ctr">
              <a:lnSpc>
                <a:spcPct val="100000"/>
              </a:lnSpc>
            </a:pPr>
            <a:r>
              <a:rPr lang="en-US" altLang="zh-TW" sz="1200" b="1" dirty="0">
                <a:solidFill>
                  <a:srgbClr val="990100"/>
                </a:solidFill>
              </a:rPr>
              <a:t>11/5 </a:t>
            </a:r>
            <a:br>
              <a:rPr lang="en-US" altLang="zh-TW" sz="1200" b="1" dirty="0">
                <a:solidFill>
                  <a:srgbClr val="990100"/>
                </a:solidFill>
              </a:rPr>
            </a:br>
            <a:r>
              <a:rPr lang="en-US" altLang="zh-TW" sz="1200" b="1" dirty="0">
                <a:solidFill>
                  <a:srgbClr val="990100"/>
                </a:solidFill>
              </a:rPr>
              <a:t>B67</a:t>
            </a:r>
            <a:r>
              <a:rPr lang="zh-TW" altLang="en-US" sz="1200" b="1" dirty="0">
                <a:solidFill>
                  <a:srgbClr val="990100"/>
                </a:solidFill>
              </a:rPr>
              <a:t>四十重聚</a:t>
            </a:r>
          </a:p>
        </p:txBody>
      </p:sp>
      <p:sp>
        <p:nvSpPr>
          <p:cNvPr id="17" name="標題 1">
            <a:extLst>
              <a:ext uri="{FF2B5EF4-FFF2-40B4-BE49-F238E27FC236}">
                <a16:creationId xmlns:a16="http://schemas.microsoft.com/office/drawing/2014/main" id="{C779BD43-2E75-4061-8E59-4B95A2434F67}"/>
              </a:ext>
            </a:extLst>
          </p:cNvPr>
          <p:cNvSpPr txBox="1">
            <a:spLocks/>
          </p:cNvSpPr>
          <p:nvPr/>
        </p:nvSpPr>
        <p:spPr>
          <a:xfrm>
            <a:off x="6786880" y="3830886"/>
            <a:ext cx="168332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ctr">
              <a:lnSpc>
                <a:spcPct val="100000"/>
              </a:lnSpc>
            </a:pPr>
            <a:r>
              <a:rPr lang="en-US" altLang="zh-TW" sz="1200" b="1" dirty="0">
                <a:solidFill>
                  <a:srgbClr val="990100"/>
                </a:solidFill>
              </a:rPr>
              <a:t>12/3, 12/4 </a:t>
            </a:r>
            <a:br>
              <a:rPr lang="en-US" altLang="zh-TW" sz="1200" b="1" dirty="0">
                <a:solidFill>
                  <a:srgbClr val="990100"/>
                </a:solidFill>
              </a:rPr>
            </a:br>
            <a:r>
              <a:rPr lang="en-US" altLang="zh-TW" sz="1200" b="1" dirty="0">
                <a:solidFill>
                  <a:srgbClr val="990100"/>
                </a:solidFill>
              </a:rPr>
              <a:t>B76</a:t>
            </a:r>
            <a:r>
              <a:rPr lang="zh-TW" altLang="en-US" sz="1200" b="1" dirty="0">
                <a:solidFill>
                  <a:srgbClr val="990100"/>
                </a:solidFill>
              </a:rPr>
              <a:t>、</a:t>
            </a:r>
            <a:r>
              <a:rPr lang="en-US" altLang="zh-TW" sz="1200" b="1" dirty="0">
                <a:solidFill>
                  <a:srgbClr val="990100"/>
                </a:solidFill>
              </a:rPr>
              <a:t>B77 </a:t>
            </a:r>
            <a:r>
              <a:rPr lang="zh-TW" altLang="en-US" sz="1200" b="1" dirty="0">
                <a:solidFill>
                  <a:srgbClr val="990100"/>
                </a:solidFill>
              </a:rPr>
              <a:t>三十重聚</a:t>
            </a:r>
          </a:p>
        </p:txBody>
      </p:sp>
      <p:sp>
        <p:nvSpPr>
          <p:cNvPr id="19"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12</a:t>
            </a:fld>
            <a:endParaRPr lang="en-US" sz="1500" dirty="0">
              <a:solidFill>
                <a:schemeClr val="tx1"/>
              </a:solidFill>
            </a:endParaRPr>
          </a:p>
        </p:txBody>
      </p:sp>
      <p:sp>
        <p:nvSpPr>
          <p:cNvPr id="21" name="標題 1">
            <a:extLst>
              <a:ext uri="{FF2B5EF4-FFF2-40B4-BE49-F238E27FC236}">
                <a16:creationId xmlns:a16="http://schemas.microsoft.com/office/drawing/2014/main" id="{93FADD03-14E3-16F6-02A3-00C35A91B658}"/>
              </a:ext>
            </a:extLst>
          </p:cNvPr>
          <p:cNvSpPr txBox="1">
            <a:spLocks/>
          </p:cNvSpPr>
          <p:nvPr/>
        </p:nvSpPr>
        <p:spPr>
          <a:xfrm>
            <a:off x="2044460" y="168301"/>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活動組報告</a:t>
            </a:r>
            <a:endParaRPr lang="en-US" altLang="zh-TW" sz="2400" b="1" dirty="0">
              <a:solidFill>
                <a:srgbClr val="7030A0"/>
              </a:solidFill>
            </a:endParaRPr>
          </a:p>
        </p:txBody>
      </p:sp>
      <p:sp>
        <p:nvSpPr>
          <p:cNvPr id="22" name="矩形 21">
            <a:extLst>
              <a:ext uri="{FF2B5EF4-FFF2-40B4-BE49-F238E27FC236}">
                <a16:creationId xmlns:a16="http://schemas.microsoft.com/office/drawing/2014/main" id="{BE610E57-C3F9-E955-CEEF-5E5227049334}"/>
              </a:ext>
            </a:extLst>
          </p:cNvPr>
          <p:cNvSpPr/>
          <p:nvPr/>
        </p:nvSpPr>
        <p:spPr>
          <a:xfrm>
            <a:off x="6814689" y="128660"/>
            <a:ext cx="279134" cy="7376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340B721F-A63D-13FA-6DD8-EDF70E42026C}"/>
              </a:ext>
            </a:extLst>
          </p:cNvPr>
          <p:cNvSpPr/>
          <p:nvPr/>
        </p:nvSpPr>
        <p:spPr>
          <a:xfrm>
            <a:off x="105880" y="783018"/>
            <a:ext cx="1278000" cy="3237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本框 23">
            <a:extLst>
              <a:ext uri="{FF2B5EF4-FFF2-40B4-BE49-F238E27FC236}">
                <a16:creationId xmlns:a16="http://schemas.microsoft.com/office/drawing/2014/main" id="{880634E6-5222-4AFC-7DA7-44038EC5E31E}"/>
              </a:ext>
            </a:extLst>
          </p:cNvPr>
          <p:cNvSpPr txBox="1"/>
          <p:nvPr/>
        </p:nvSpPr>
        <p:spPr>
          <a:xfrm>
            <a:off x="272438" y="763768"/>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先來看看</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28"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336635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735377FA-7579-E8CD-A237-5EC8194192E2}"/>
              </a:ext>
            </a:extLst>
          </p:cNvPr>
          <p:cNvSpPr/>
          <p:nvPr/>
        </p:nvSpPr>
        <p:spPr>
          <a:xfrm>
            <a:off x="4077061" y="4464078"/>
            <a:ext cx="1058781" cy="308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1E622BC6-E948-3994-1108-1F0711B7F267}"/>
              </a:ext>
            </a:extLst>
          </p:cNvPr>
          <p:cNvSpPr/>
          <p:nvPr/>
        </p:nvSpPr>
        <p:spPr>
          <a:xfrm>
            <a:off x="6786880" y="4456939"/>
            <a:ext cx="1058781" cy="308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矩形 3">
            <a:extLst>
              <a:ext uri="{FF2B5EF4-FFF2-40B4-BE49-F238E27FC236}">
                <a16:creationId xmlns:a16="http://schemas.microsoft.com/office/drawing/2014/main" id="{9C28CB71-F006-CBBC-E618-85BC26AFA949}"/>
              </a:ext>
            </a:extLst>
          </p:cNvPr>
          <p:cNvSpPr/>
          <p:nvPr/>
        </p:nvSpPr>
        <p:spPr>
          <a:xfrm>
            <a:off x="1232032" y="4468630"/>
            <a:ext cx="1058781" cy="308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590066"/>
            <a:ext cx="8160589" cy="547977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gn="ctr">
              <a:lnSpc>
                <a:spcPct val="150000"/>
              </a:lnSpc>
              <a:spcAft>
                <a:spcPts val="1200"/>
              </a:spcAft>
            </a:pPr>
            <a:r>
              <a:rPr lang="en-US" altLang="zh-TW" sz="2400" b="1" dirty="0">
                <a:solidFill>
                  <a:srgbClr val="7030A0"/>
                </a:solidFill>
                <a:sym typeface="Wingdings"/>
              </a:rPr>
              <a:t>B66 </a:t>
            </a:r>
            <a:r>
              <a:rPr lang="zh-TW" altLang="en-US" sz="2400" b="1" dirty="0">
                <a:solidFill>
                  <a:srgbClr val="7030A0"/>
                </a:solidFill>
                <a:sym typeface="Wingdings"/>
              </a:rPr>
              <a:t>四十重聚 重啟方案</a:t>
            </a:r>
          </a:p>
          <a:p>
            <a:pPr marL="432000">
              <a:lnSpc>
                <a:spcPct val="150000"/>
              </a:lnSpc>
              <a:spcBef>
                <a:spcPts val="2200"/>
              </a:spcBef>
            </a:pPr>
            <a:r>
              <a:rPr lang="en-US" altLang="zh-TW" sz="1800" b="1" dirty="0">
                <a:solidFill>
                  <a:schemeClr val="accent3">
                    <a:lumMod val="75000"/>
                  </a:schemeClr>
                </a:solidFill>
                <a:sym typeface="Wingdings"/>
              </a:rPr>
              <a:t>     </a:t>
            </a: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0"/>
              </a:spcBef>
            </a:pPr>
            <a:endParaRPr lang="en-US" altLang="zh-TW" sz="1800" b="1" dirty="0">
              <a:solidFill>
                <a:schemeClr val="tx1">
                  <a:lumMod val="75000"/>
                  <a:lumOff val="25000"/>
                </a:schemeClr>
              </a:solidFill>
              <a:sym typeface="Wingdings"/>
            </a:endParaRPr>
          </a:p>
          <a:p>
            <a:pPr marL="432000">
              <a:lnSpc>
                <a:spcPct val="150000"/>
              </a:lnSpc>
              <a:spcBef>
                <a:spcPts val="2500"/>
              </a:spcBef>
            </a:pPr>
            <a:r>
              <a:rPr lang="en-US" altLang="zh-TW" sz="1800" b="1" dirty="0">
                <a:solidFill>
                  <a:schemeClr val="tx1">
                    <a:lumMod val="75000"/>
                    <a:lumOff val="25000"/>
                  </a:schemeClr>
                </a:solidFill>
                <a:sym typeface="Wingdings"/>
              </a:rPr>
              <a:t>        </a:t>
            </a:r>
            <a:r>
              <a:rPr lang="zh-TW" altLang="en-US" sz="1800" b="1" dirty="0">
                <a:solidFill>
                  <a:schemeClr val="bg1"/>
                </a:solidFill>
                <a:sym typeface="Wingdings"/>
              </a:rPr>
              <a:t>方案 </a:t>
            </a:r>
            <a:r>
              <a:rPr lang="en-US" altLang="zh-TW" sz="1800" b="1" dirty="0">
                <a:solidFill>
                  <a:schemeClr val="bg1"/>
                </a:solidFill>
                <a:sym typeface="Wingdings"/>
              </a:rPr>
              <a:t>A</a:t>
            </a:r>
            <a:r>
              <a:rPr lang="zh-TW" altLang="en-US" sz="1800" b="1" dirty="0">
                <a:solidFill>
                  <a:schemeClr val="bg1"/>
                </a:solidFill>
                <a:sym typeface="Wingdings"/>
              </a:rPr>
              <a:t>                                      方案 </a:t>
            </a:r>
            <a:r>
              <a:rPr lang="en-US" altLang="zh-TW" sz="1800" b="1" dirty="0">
                <a:solidFill>
                  <a:schemeClr val="bg1"/>
                </a:solidFill>
                <a:sym typeface="Wingdings"/>
              </a:rPr>
              <a:t>B</a:t>
            </a:r>
            <a:r>
              <a:rPr lang="zh-TW" altLang="en-US" sz="1800" b="1" dirty="0">
                <a:solidFill>
                  <a:schemeClr val="bg1"/>
                </a:solidFill>
                <a:sym typeface="Wingdings"/>
              </a:rPr>
              <a:t>                                    方案 </a:t>
            </a:r>
            <a:r>
              <a:rPr lang="en-US" altLang="zh-TW" sz="1800" b="1" dirty="0">
                <a:solidFill>
                  <a:schemeClr val="bg1"/>
                </a:solidFill>
                <a:sym typeface="Wingdings"/>
              </a:rPr>
              <a:t>C</a:t>
            </a:r>
          </a:p>
          <a:p>
            <a:pPr>
              <a:lnSpc>
                <a:spcPct val="120000"/>
              </a:lnSpc>
              <a:spcBef>
                <a:spcPts val="800"/>
              </a:spcBef>
            </a:pPr>
            <a:r>
              <a:rPr lang="zh-TW" altLang="en-US" sz="1800" b="1" dirty="0">
                <a:solidFill>
                  <a:srgbClr val="7030A0"/>
                </a:solidFill>
                <a:sym typeface="Wingdings"/>
              </a:rPr>
              <a:t> 今年不辦，也不延到明年             </a:t>
            </a:r>
            <a:r>
              <a:rPr lang="en-US" altLang="zh-TW" sz="1800" b="1" dirty="0">
                <a:solidFill>
                  <a:srgbClr val="7030A0"/>
                </a:solidFill>
                <a:sym typeface="Wingdings"/>
              </a:rPr>
              <a:t>11/15</a:t>
            </a:r>
            <a:r>
              <a:rPr lang="zh-TW" altLang="en-US" sz="1800" b="1" dirty="0">
                <a:solidFill>
                  <a:srgbClr val="7030A0"/>
                </a:solidFill>
                <a:sym typeface="Wingdings"/>
              </a:rPr>
              <a:t> </a:t>
            </a:r>
            <a:r>
              <a:rPr lang="en-US" altLang="zh-TW" sz="1800" b="1" dirty="0">
                <a:solidFill>
                  <a:srgbClr val="7030A0"/>
                </a:solidFill>
                <a:sym typeface="Wingdings"/>
              </a:rPr>
              <a:t>(</a:t>
            </a:r>
            <a:r>
              <a:rPr lang="zh-TW" altLang="en-US" sz="1800" b="1" dirty="0">
                <a:solidFill>
                  <a:srgbClr val="7030A0"/>
                </a:solidFill>
                <a:sym typeface="Wingdings"/>
              </a:rPr>
              <a:t>二</a:t>
            </a:r>
            <a:r>
              <a:rPr lang="en-US" altLang="zh-TW" sz="1800" b="1" dirty="0">
                <a:solidFill>
                  <a:srgbClr val="7030A0"/>
                </a:solidFill>
                <a:sym typeface="Wingdings"/>
              </a:rPr>
              <a:t>) </a:t>
            </a:r>
            <a:r>
              <a:rPr lang="zh-TW" altLang="en-US" sz="1800" b="1" dirty="0">
                <a:solidFill>
                  <a:srgbClr val="7030A0"/>
                </a:solidFill>
                <a:sym typeface="Wingdings"/>
              </a:rPr>
              <a:t>晚上                      </a:t>
            </a:r>
            <a:r>
              <a:rPr lang="en-US" altLang="zh-TW" sz="1800" b="1" dirty="0">
                <a:solidFill>
                  <a:srgbClr val="7030A0"/>
                </a:solidFill>
                <a:sym typeface="Wingdings"/>
              </a:rPr>
              <a:t>12/4</a:t>
            </a:r>
            <a:r>
              <a:rPr lang="zh-TW" altLang="en-US" sz="1800" b="1" dirty="0">
                <a:solidFill>
                  <a:srgbClr val="7030A0"/>
                </a:solidFill>
                <a:sym typeface="Wingdings"/>
              </a:rPr>
              <a:t> </a:t>
            </a:r>
            <a:r>
              <a:rPr lang="en-US" altLang="zh-TW" sz="1800" b="1" dirty="0">
                <a:solidFill>
                  <a:srgbClr val="7030A0"/>
                </a:solidFill>
                <a:sym typeface="Wingdings"/>
              </a:rPr>
              <a:t>(</a:t>
            </a:r>
            <a:r>
              <a:rPr lang="zh-TW" altLang="en-US" sz="1800" b="1" dirty="0">
                <a:solidFill>
                  <a:srgbClr val="7030A0"/>
                </a:solidFill>
                <a:sym typeface="Wingdings"/>
              </a:rPr>
              <a:t>日</a:t>
            </a:r>
            <a:r>
              <a:rPr lang="en-US" altLang="zh-TW" sz="1800" b="1" dirty="0">
                <a:solidFill>
                  <a:srgbClr val="7030A0"/>
                </a:solidFill>
                <a:sym typeface="Wingdings"/>
              </a:rPr>
              <a:t>) </a:t>
            </a:r>
            <a:r>
              <a:rPr lang="zh-TW" altLang="en-US" sz="1800" b="1" dirty="0">
                <a:solidFill>
                  <a:srgbClr val="7030A0"/>
                </a:solidFill>
                <a:sym typeface="Wingdings"/>
              </a:rPr>
              <a:t>晚上</a:t>
            </a:r>
            <a:endParaRPr lang="en-US" altLang="zh-TW" sz="1800" b="1" dirty="0">
              <a:solidFill>
                <a:srgbClr val="7030A0"/>
              </a:solidFill>
              <a:sym typeface="Wingdings"/>
            </a:endParaRPr>
          </a:p>
          <a:p>
            <a:pPr marL="252000">
              <a:lnSpc>
                <a:spcPct val="120000"/>
              </a:lnSpc>
              <a:spcBef>
                <a:spcPts val="800"/>
              </a:spcBef>
            </a:pPr>
            <a:r>
              <a:rPr lang="zh-TW" altLang="en-US" sz="1800" b="1" dirty="0">
                <a:solidFill>
                  <a:srgbClr val="7030A0"/>
                </a:solidFill>
                <a:sym typeface="Wingdings"/>
              </a:rPr>
              <a:t>  取消 </a:t>
            </a:r>
            <a:r>
              <a:rPr lang="en-US" altLang="zh-TW" sz="1800" b="1" dirty="0">
                <a:solidFill>
                  <a:srgbClr val="7030A0"/>
                </a:solidFill>
                <a:sym typeface="Wingdings"/>
              </a:rPr>
              <a:t>B66 </a:t>
            </a:r>
            <a:r>
              <a:rPr lang="zh-TW" altLang="en-US" sz="1800" b="1" dirty="0">
                <a:solidFill>
                  <a:srgbClr val="7030A0"/>
                </a:solidFill>
                <a:sym typeface="Wingdings"/>
              </a:rPr>
              <a:t>四十重聚</a:t>
            </a:r>
            <a:r>
              <a:rPr lang="en-US" altLang="zh-TW" sz="1800" b="1" dirty="0">
                <a:solidFill>
                  <a:srgbClr val="7030A0"/>
                </a:solidFill>
                <a:sym typeface="Wingdings"/>
              </a:rPr>
              <a:t>                      </a:t>
            </a:r>
            <a:r>
              <a:rPr lang="en-US" altLang="zh-TW" sz="1800" b="1" dirty="0">
                <a:solidFill>
                  <a:schemeClr val="tx1">
                    <a:lumMod val="75000"/>
                    <a:lumOff val="25000"/>
                  </a:schemeClr>
                </a:solidFill>
                <a:sym typeface="Wingdings"/>
              </a:rPr>
              <a:t>(</a:t>
            </a:r>
            <a:r>
              <a:rPr lang="zh-TW" altLang="en-US" sz="1800" b="1" dirty="0">
                <a:solidFill>
                  <a:schemeClr val="tx1">
                    <a:lumMod val="75000"/>
                    <a:lumOff val="25000"/>
                  </a:schemeClr>
                </a:solidFill>
                <a:sym typeface="Wingdings"/>
              </a:rPr>
              <a:t>配合校慶</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 </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延續三屆合辦方式</a:t>
            </a:r>
            <a:r>
              <a:rPr lang="en-US" altLang="zh-TW" sz="1800" b="1" dirty="0">
                <a:solidFill>
                  <a:schemeClr val="tx1">
                    <a:lumMod val="75000"/>
                    <a:lumOff val="25000"/>
                  </a:schemeClr>
                </a:solidFill>
                <a:sym typeface="Wingdings"/>
              </a:rPr>
              <a:t>)</a:t>
            </a: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  接在 </a:t>
            </a:r>
            <a:r>
              <a:rPr lang="en-US" altLang="zh-TW" sz="1800" b="1" dirty="0">
                <a:solidFill>
                  <a:schemeClr val="tx1">
                    <a:lumMod val="75000"/>
                    <a:lumOff val="25000"/>
                  </a:schemeClr>
                </a:solidFill>
                <a:sym typeface="Wingdings"/>
              </a:rPr>
              <a:t>B77 </a:t>
            </a:r>
            <a:r>
              <a:rPr lang="zh-TW" altLang="en-US" sz="1800" b="1" dirty="0">
                <a:solidFill>
                  <a:schemeClr val="tx1">
                    <a:lumMod val="75000"/>
                    <a:lumOff val="25000"/>
                  </a:schemeClr>
                </a:solidFill>
                <a:sym typeface="Wingdings"/>
              </a:rPr>
              <a:t>中午之後</a:t>
            </a:r>
            <a:br>
              <a:rPr lang="en-US" altLang="zh-TW" sz="1800" b="1" dirty="0">
                <a:solidFill>
                  <a:schemeClr val="tx1">
                    <a:lumMod val="75000"/>
                    <a:lumOff val="25000"/>
                  </a:schemeClr>
                </a:solidFill>
                <a:sym typeface="Wingdings"/>
              </a:rPr>
            </a:br>
            <a:endParaRPr lang="zh-TW" altLang="en-US" sz="1800" b="1" dirty="0">
              <a:solidFill>
                <a:srgbClr val="7030A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50" t="47429" r="27234" b="27951"/>
          <a:stretch/>
        </p:blipFill>
        <p:spPr bwMode="auto">
          <a:xfrm>
            <a:off x="473813" y="1547009"/>
            <a:ext cx="8303778" cy="247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橢圓 12"/>
          <p:cNvSpPr/>
          <p:nvPr/>
        </p:nvSpPr>
        <p:spPr>
          <a:xfrm>
            <a:off x="6146016" y="2337572"/>
            <a:ext cx="447040" cy="447040"/>
          </a:xfrm>
          <a:prstGeom prst="ellipse">
            <a:avLst/>
          </a:prstGeom>
          <a:noFill/>
          <a:ln w="38100">
            <a:solidFill>
              <a:srgbClr val="99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14" name="橢圓 13"/>
          <p:cNvSpPr/>
          <p:nvPr/>
        </p:nvSpPr>
        <p:spPr>
          <a:xfrm>
            <a:off x="4057784" y="2632212"/>
            <a:ext cx="447040" cy="447040"/>
          </a:xfrm>
          <a:prstGeom prst="ellipse">
            <a:avLst/>
          </a:prstGeom>
          <a:noFill/>
          <a:ln w="38100">
            <a:solidFill>
              <a:srgbClr val="990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a:extLst>
              <a:ext uri="{FF2B5EF4-FFF2-40B4-BE49-F238E27FC236}">
                <a16:creationId xmlns:a16="http://schemas.microsoft.com/office/drawing/2014/main" id="{C779BD43-2E75-4061-8E59-4B95A2434F67}"/>
              </a:ext>
            </a:extLst>
          </p:cNvPr>
          <p:cNvSpPr txBox="1">
            <a:spLocks/>
          </p:cNvSpPr>
          <p:nvPr/>
        </p:nvSpPr>
        <p:spPr>
          <a:xfrm>
            <a:off x="3703464" y="3629236"/>
            <a:ext cx="107440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200" b="1" dirty="0">
                <a:solidFill>
                  <a:srgbClr val="990100"/>
                </a:solidFill>
              </a:rPr>
              <a:t>11/15 </a:t>
            </a:r>
            <a:r>
              <a:rPr lang="zh-TW" altLang="en-US" sz="1200" b="1" dirty="0">
                <a:solidFill>
                  <a:srgbClr val="990100"/>
                </a:solidFill>
              </a:rPr>
              <a:t>校慶</a:t>
            </a:r>
          </a:p>
        </p:txBody>
      </p:sp>
      <p:sp>
        <p:nvSpPr>
          <p:cNvPr id="17" name="標題 1">
            <a:extLst>
              <a:ext uri="{FF2B5EF4-FFF2-40B4-BE49-F238E27FC236}">
                <a16:creationId xmlns:a16="http://schemas.microsoft.com/office/drawing/2014/main" id="{C779BD43-2E75-4061-8E59-4B95A2434F67}"/>
              </a:ext>
            </a:extLst>
          </p:cNvPr>
          <p:cNvSpPr txBox="1">
            <a:spLocks/>
          </p:cNvSpPr>
          <p:nvPr/>
        </p:nvSpPr>
        <p:spPr>
          <a:xfrm>
            <a:off x="6786880" y="3659716"/>
            <a:ext cx="1683320" cy="3827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ctr">
              <a:lnSpc>
                <a:spcPct val="100000"/>
              </a:lnSpc>
            </a:pPr>
            <a:r>
              <a:rPr lang="en-US" altLang="zh-TW" sz="1200" b="1" dirty="0">
                <a:solidFill>
                  <a:srgbClr val="990100"/>
                </a:solidFill>
              </a:rPr>
              <a:t>12/3, 12/4 </a:t>
            </a:r>
            <a:br>
              <a:rPr lang="en-US" altLang="zh-TW" sz="1200" b="1" dirty="0">
                <a:solidFill>
                  <a:srgbClr val="990100"/>
                </a:solidFill>
              </a:rPr>
            </a:br>
            <a:r>
              <a:rPr lang="en-US" altLang="zh-TW" sz="1200" b="1" dirty="0">
                <a:solidFill>
                  <a:srgbClr val="990100"/>
                </a:solidFill>
              </a:rPr>
              <a:t>B76</a:t>
            </a:r>
            <a:r>
              <a:rPr lang="zh-TW" altLang="en-US" sz="1200" b="1" dirty="0">
                <a:solidFill>
                  <a:srgbClr val="990100"/>
                </a:solidFill>
              </a:rPr>
              <a:t>、</a:t>
            </a:r>
            <a:r>
              <a:rPr lang="en-US" altLang="zh-TW" sz="1200" b="1" dirty="0">
                <a:solidFill>
                  <a:srgbClr val="990100"/>
                </a:solidFill>
              </a:rPr>
              <a:t>B77 </a:t>
            </a:r>
            <a:r>
              <a:rPr lang="zh-TW" altLang="en-US" sz="1200" b="1" dirty="0">
                <a:solidFill>
                  <a:srgbClr val="990100"/>
                </a:solidFill>
              </a:rPr>
              <a:t>三十重聚</a:t>
            </a:r>
          </a:p>
        </p:txBody>
      </p:sp>
      <p:sp>
        <p:nvSpPr>
          <p:cNvPr id="19"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13</a:t>
            </a:fld>
            <a:endParaRPr lang="en-US" sz="1500" dirty="0">
              <a:solidFill>
                <a:schemeClr val="tx1"/>
              </a:solidFill>
            </a:endParaRPr>
          </a:p>
        </p:txBody>
      </p:sp>
      <p:sp>
        <p:nvSpPr>
          <p:cNvPr id="18" name="標題 1">
            <a:extLst>
              <a:ext uri="{FF2B5EF4-FFF2-40B4-BE49-F238E27FC236}">
                <a16:creationId xmlns:a16="http://schemas.microsoft.com/office/drawing/2014/main" id="{EB5A7889-66BE-CB74-9948-1C3909B5FB8E}"/>
              </a:ext>
            </a:extLst>
          </p:cNvPr>
          <p:cNvSpPr txBox="1">
            <a:spLocks/>
          </p:cNvSpPr>
          <p:nvPr/>
        </p:nvSpPr>
        <p:spPr>
          <a:xfrm>
            <a:off x="2025210" y="187554"/>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提案表決</a:t>
            </a:r>
            <a:endParaRPr lang="en-US" altLang="zh-TW" sz="2400" b="1" dirty="0">
              <a:solidFill>
                <a:srgbClr val="7030A0"/>
              </a:solidFill>
            </a:endParaRPr>
          </a:p>
        </p:txBody>
      </p:sp>
      <p:sp>
        <p:nvSpPr>
          <p:cNvPr id="23" name="矩形 22">
            <a:extLst>
              <a:ext uri="{FF2B5EF4-FFF2-40B4-BE49-F238E27FC236}">
                <a16:creationId xmlns:a16="http://schemas.microsoft.com/office/drawing/2014/main" id="{FCA10D4B-3D24-7FA1-4A97-2979D9F73445}"/>
              </a:ext>
            </a:extLst>
          </p:cNvPr>
          <p:cNvSpPr/>
          <p:nvPr/>
        </p:nvSpPr>
        <p:spPr>
          <a:xfrm>
            <a:off x="7064947" y="128660"/>
            <a:ext cx="279134" cy="7376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圆角 23">
            <a:extLst>
              <a:ext uri="{FF2B5EF4-FFF2-40B4-BE49-F238E27FC236}">
                <a16:creationId xmlns:a16="http://schemas.microsoft.com/office/drawing/2014/main" id="{9F9B1F7B-D9D1-D9FB-4A31-A36B6D2466C6}"/>
              </a:ext>
            </a:extLst>
          </p:cNvPr>
          <p:cNvSpPr/>
          <p:nvPr/>
        </p:nvSpPr>
        <p:spPr>
          <a:xfrm>
            <a:off x="3253345" y="4248090"/>
            <a:ext cx="2671296" cy="1886548"/>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圆角 24">
            <a:extLst>
              <a:ext uri="{FF2B5EF4-FFF2-40B4-BE49-F238E27FC236}">
                <a16:creationId xmlns:a16="http://schemas.microsoft.com/office/drawing/2014/main" id="{F8D27D20-1560-D0D6-D3CC-CB2827C22F5F}"/>
              </a:ext>
            </a:extLst>
          </p:cNvPr>
          <p:cNvSpPr/>
          <p:nvPr/>
        </p:nvSpPr>
        <p:spPr>
          <a:xfrm>
            <a:off x="6025423" y="4248090"/>
            <a:ext cx="2671296" cy="18865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圆角 25">
            <a:extLst>
              <a:ext uri="{FF2B5EF4-FFF2-40B4-BE49-F238E27FC236}">
                <a16:creationId xmlns:a16="http://schemas.microsoft.com/office/drawing/2014/main" id="{DA1F38FF-B62E-3373-C8DB-3DDCC3C29B2D}"/>
              </a:ext>
            </a:extLst>
          </p:cNvPr>
          <p:cNvSpPr/>
          <p:nvPr/>
        </p:nvSpPr>
        <p:spPr>
          <a:xfrm>
            <a:off x="490896" y="4248090"/>
            <a:ext cx="2671296" cy="1886548"/>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標題 1">
            <a:extLst>
              <a:ext uri="{FF2B5EF4-FFF2-40B4-BE49-F238E27FC236}">
                <a16:creationId xmlns:a16="http://schemas.microsoft.com/office/drawing/2014/main" id="{5F3CAFFB-F1A1-58D2-6B08-AD2B83E7EDDC}"/>
              </a:ext>
            </a:extLst>
          </p:cNvPr>
          <p:cNvSpPr txBox="1">
            <a:spLocks/>
          </p:cNvSpPr>
          <p:nvPr/>
        </p:nvSpPr>
        <p:spPr>
          <a:xfrm>
            <a:off x="512588" y="1219982"/>
            <a:ext cx="1157186"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nSpc>
                <a:spcPct val="150000"/>
              </a:lnSpc>
            </a:pPr>
            <a:r>
              <a:rPr lang="en-US" altLang="zh-TW" sz="1100" b="1" dirty="0">
                <a:solidFill>
                  <a:schemeClr val="tx1"/>
                </a:solidFill>
              </a:rPr>
              <a:t>111 </a:t>
            </a:r>
            <a:r>
              <a:rPr lang="zh-TW" altLang="en-US" sz="1100" b="1" dirty="0">
                <a:solidFill>
                  <a:schemeClr val="tx1"/>
                </a:solidFill>
              </a:rPr>
              <a:t>年 </a:t>
            </a:r>
            <a:r>
              <a:rPr lang="en-US" altLang="zh-TW" sz="1100" b="1" dirty="0">
                <a:solidFill>
                  <a:schemeClr val="tx1"/>
                </a:solidFill>
              </a:rPr>
              <a:t>10 </a:t>
            </a:r>
            <a:r>
              <a:rPr lang="zh-TW" altLang="en-US" sz="1100" b="1" dirty="0">
                <a:solidFill>
                  <a:schemeClr val="tx1"/>
                </a:solidFill>
              </a:rPr>
              <a:t>月</a:t>
            </a:r>
          </a:p>
        </p:txBody>
      </p:sp>
      <p:sp>
        <p:nvSpPr>
          <p:cNvPr id="22" name="標題 1">
            <a:extLst>
              <a:ext uri="{FF2B5EF4-FFF2-40B4-BE49-F238E27FC236}">
                <a16:creationId xmlns:a16="http://schemas.microsoft.com/office/drawing/2014/main" id="{35581681-EC9E-8DD1-0890-FC6360094BB2}"/>
              </a:ext>
            </a:extLst>
          </p:cNvPr>
          <p:cNvSpPr txBox="1">
            <a:spLocks/>
          </p:cNvSpPr>
          <p:nvPr/>
        </p:nvSpPr>
        <p:spPr>
          <a:xfrm>
            <a:off x="3303495" y="1219982"/>
            <a:ext cx="1157186"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nSpc>
                <a:spcPct val="150000"/>
              </a:lnSpc>
            </a:pPr>
            <a:r>
              <a:rPr lang="en-US" altLang="zh-TW" sz="1100" b="1" dirty="0">
                <a:solidFill>
                  <a:schemeClr val="tx1"/>
                </a:solidFill>
              </a:rPr>
              <a:t>111 </a:t>
            </a:r>
            <a:r>
              <a:rPr lang="zh-TW" altLang="en-US" sz="1100" b="1" dirty="0">
                <a:solidFill>
                  <a:schemeClr val="tx1"/>
                </a:solidFill>
              </a:rPr>
              <a:t>年 </a:t>
            </a:r>
            <a:r>
              <a:rPr lang="en-US" altLang="zh-TW" sz="1100" b="1" dirty="0">
                <a:solidFill>
                  <a:schemeClr val="tx1"/>
                </a:solidFill>
              </a:rPr>
              <a:t>11 </a:t>
            </a:r>
            <a:r>
              <a:rPr lang="zh-TW" altLang="en-US" sz="1100" b="1" dirty="0">
                <a:solidFill>
                  <a:schemeClr val="tx1"/>
                </a:solidFill>
              </a:rPr>
              <a:t>月</a:t>
            </a:r>
          </a:p>
        </p:txBody>
      </p:sp>
      <p:sp>
        <p:nvSpPr>
          <p:cNvPr id="29" name="標題 1">
            <a:extLst>
              <a:ext uri="{FF2B5EF4-FFF2-40B4-BE49-F238E27FC236}">
                <a16:creationId xmlns:a16="http://schemas.microsoft.com/office/drawing/2014/main" id="{E8E732E9-3237-9844-FDF1-C402A8337000}"/>
              </a:ext>
            </a:extLst>
          </p:cNvPr>
          <p:cNvSpPr txBox="1">
            <a:spLocks/>
          </p:cNvSpPr>
          <p:nvPr/>
        </p:nvSpPr>
        <p:spPr>
          <a:xfrm>
            <a:off x="6102354" y="1219982"/>
            <a:ext cx="1157186"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nSpc>
                <a:spcPct val="150000"/>
              </a:lnSpc>
            </a:pPr>
            <a:r>
              <a:rPr lang="en-US" altLang="zh-TW" sz="1100" b="1" dirty="0">
                <a:solidFill>
                  <a:schemeClr val="tx1"/>
                </a:solidFill>
              </a:rPr>
              <a:t>111 </a:t>
            </a:r>
            <a:r>
              <a:rPr lang="zh-TW" altLang="en-US" sz="1100" b="1" dirty="0">
                <a:solidFill>
                  <a:schemeClr val="tx1"/>
                </a:solidFill>
              </a:rPr>
              <a:t>年 </a:t>
            </a:r>
            <a:r>
              <a:rPr lang="en-US" altLang="zh-TW" sz="1100" b="1" dirty="0">
                <a:solidFill>
                  <a:schemeClr val="tx1"/>
                </a:solidFill>
              </a:rPr>
              <a:t>12 </a:t>
            </a:r>
            <a:r>
              <a:rPr lang="zh-TW" altLang="en-US" sz="1100" b="1" dirty="0">
                <a:solidFill>
                  <a:schemeClr val="tx1"/>
                </a:solidFill>
              </a:rPr>
              <a:t>月</a:t>
            </a:r>
          </a:p>
        </p:txBody>
      </p:sp>
      <p:sp>
        <p:nvSpPr>
          <p:cNvPr id="30"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
        <p:nvSpPr>
          <p:cNvPr id="2" name="文字方塊 1"/>
          <p:cNvSpPr txBox="1"/>
          <p:nvPr/>
        </p:nvSpPr>
        <p:spPr>
          <a:xfrm>
            <a:off x="6025423" y="6172225"/>
            <a:ext cx="2752168" cy="292388"/>
          </a:xfrm>
          <a:prstGeom prst="rect">
            <a:avLst/>
          </a:prstGeom>
          <a:solidFill>
            <a:schemeClr val="accent4">
              <a:lumMod val="20000"/>
              <a:lumOff val="80000"/>
            </a:schemeClr>
          </a:solidFill>
        </p:spPr>
        <p:txBody>
          <a:bodyPr wrap="square" rtlCol="0">
            <a:spAutoFit/>
          </a:bodyPr>
          <a:lstStyle/>
          <a:p>
            <a:pPr algn="ctr"/>
            <a:r>
              <a:rPr lang="en-US" altLang="zh-TW" sz="1300" b="1" dirty="0">
                <a:solidFill>
                  <a:srgbClr val="990100"/>
                </a:solidFill>
                <a:latin typeface="微軟正黑體" pitchFamily="34" charset="-120"/>
                <a:ea typeface="微軟正黑體" pitchFamily="34" charset="-120"/>
              </a:rPr>
              <a:t>7/23 </a:t>
            </a:r>
            <a:r>
              <a:rPr lang="zh-TW" altLang="en-US" sz="1300" b="1" dirty="0">
                <a:solidFill>
                  <a:srgbClr val="990100"/>
                </a:solidFill>
                <a:latin typeface="微軟正黑體" pitchFamily="34" charset="-120"/>
                <a:ea typeface="微軟正黑體" pitchFamily="34" charset="-120"/>
              </a:rPr>
              <a:t>組長會議 </a:t>
            </a:r>
            <a:r>
              <a:rPr lang="en-US" altLang="zh-TW" sz="1300" b="1" dirty="0">
                <a:solidFill>
                  <a:srgbClr val="990100"/>
                </a:solidFill>
                <a:latin typeface="微軟正黑體" pitchFamily="34" charset="-120"/>
                <a:ea typeface="微軟正黑體" pitchFamily="34" charset="-120"/>
              </a:rPr>
              <a:t>4:9 </a:t>
            </a:r>
            <a:r>
              <a:rPr lang="zh-TW" altLang="en-US" sz="1300" b="1" dirty="0">
                <a:solidFill>
                  <a:srgbClr val="990100"/>
                </a:solidFill>
                <a:latin typeface="微軟正黑體" pitchFamily="34" charset="-120"/>
                <a:ea typeface="微軟正黑體" pitchFamily="34" charset="-120"/>
              </a:rPr>
              <a:t>最多票贊同</a:t>
            </a:r>
          </a:p>
        </p:txBody>
      </p:sp>
    </p:spTree>
    <p:extLst>
      <p:ext uri="{BB962C8B-B14F-4D97-AF65-F5344CB8AC3E}">
        <p14:creationId xmlns:p14="http://schemas.microsoft.com/office/powerpoint/2010/main" val="2303840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1999332" y="187554"/>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討論事項</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1238738"/>
            <a:ext cx="8160589" cy="522838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50000"/>
              </a:lnSpc>
            </a:pPr>
            <a:r>
              <a:rPr lang="en-US" altLang="zh-TW" sz="2000" b="1" dirty="0">
                <a:solidFill>
                  <a:schemeClr val="accent3">
                    <a:lumMod val="75000"/>
                  </a:schemeClr>
                </a:solidFill>
                <a:sym typeface="Wingdings"/>
              </a:rPr>
              <a:t> </a:t>
            </a:r>
            <a:r>
              <a:rPr lang="zh-TW" altLang="en-US" sz="2000" b="1" dirty="0">
                <a:solidFill>
                  <a:schemeClr val="accent3">
                    <a:lumMod val="75000"/>
                  </a:schemeClr>
                </a:solidFill>
                <a:sym typeface="Wingdings"/>
              </a:rPr>
              <a:t> </a:t>
            </a:r>
            <a:r>
              <a:rPr lang="zh-TW" altLang="en-US" sz="2000" b="1" dirty="0">
                <a:solidFill>
                  <a:schemeClr val="tx1">
                    <a:lumMod val="75000"/>
                    <a:lumOff val="25000"/>
                  </a:schemeClr>
                </a:solidFill>
                <a:sym typeface="Wingdings"/>
              </a:rPr>
              <a:t>報名時間</a:t>
            </a:r>
            <a:br>
              <a:rPr lang="en-US" altLang="zh-TW" sz="2000" b="1" dirty="0">
                <a:solidFill>
                  <a:schemeClr val="tx1">
                    <a:lumMod val="75000"/>
                    <a:lumOff val="25000"/>
                  </a:schemeClr>
                </a:solidFill>
                <a:sym typeface="Wingdings"/>
              </a:rPr>
            </a:br>
            <a:r>
              <a:rPr lang="zh-TW" altLang="en-US" sz="1800" b="1" dirty="0">
                <a:solidFill>
                  <a:schemeClr val="tx1">
                    <a:lumMod val="75000"/>
                    <a:lumOff val="25000"/>
                  </a:schemeClr>
                </a:solidFill>
              </a:rPr>
              <a:t>         活動日期 </a:t>
            </a:r>
            <a:r>
              <a:rPr lang="zh-TW" altLang="en-US" sz="1800" b="1" dirty="0">
                <a:solidFill>
                  <a:schemeClr val="tx1">
                    <a:lumMod val="75000"/>
                    <a:lumOff val="25000"/>
                  </a:schemeClr>
                </a:solidFill>
                <a:highlight>
                  <a:srgbClr val="00FF00"/>
                </a:highlight>
              </a:rPr>
              <a:t>至少三個月前</a:t>
            </a:r>
            <a:r>
              <a:rPr lang="zh-TW" altLang="en-US" sz="1800" b="1" dirty="0">
                <a:solidFill>
                  <a:schemeClr val="tx1">
                    <a:lumMod val="75000"/>
                    <a:lumOff val="25000"/>
                  </a:schemeClr>
                </a:solidFill>
              </a:rPr>
              <a:t> 開始報名；且 </a:t>
            </a:r>
            <a:r>
              <a:rPr lang="zh-TW" altLang="en-US" sz="1800" b="1" dirty="0">
                <a:solidFill>
                  <a:schemeClr val="tx1">
                    <a:lumMod val="75000"/>
                    <a:lumOff val="25000"/>
                  </a:schemeClr>
                </a:solidFill>
                <a:highlight>
                  <a:srgbClr val="00FF00"/>
                </a:highlight>
              </a:rPr>
              <a:t>報名時間拉長至 活動前一個月</a:t>
            </a:r>
            <a:br>
              <a:rPr lang="en-US" altLang="zh-TW" sz="1800" b="1" dirty="0">
                <a:solidFill>
                  <a:schemeClr val="tx1">
                    <a:lumMod val="75000"/>
                    <a:lumOff val="25000"/>
                  </a:schemeClr>
                </a:solidFill>
                <a:highlight>
                  <a:srgbClr val="00FF00"/>
                </a:highlight>
              </a:rPr>
            </a:br>
            <a:r>
              <a:rPr lang="zh-TW" altLang="en-US" sz="1800" b="1" dirty="0">
                <a:solidFill>
                  <a:schemeClr val="tx1">
                    <a:lumMod val="75000"/>
                    <a:lumOff val="25000"/>
                  </a:schemeClr>
                </a:solidFill>
              </a:rPr>
              <a:t>         </a:t>
            </a:r>
            <a:r>
              <a:rPr lang="en-US" altLang="zh-TW" sz="1800" b="1" dirty="0">
                <a:solidFill>
                  <a:schemeClr val="tx1">
                    <a:lumMod val="75000"/>
                    <a:lumOff val="25000"/>
                  </a:schemeClr>
                </a:solidFill>
              </a:rPr>
              <a:t>(</a:t>
            </a:r>
            <a:r>
              <a:rPr lang="zh-TW" altLang="en-US" sz="1800" b="1" dirty="0">
                <a:solidFill>
                  <a:schemeClr val="tx1">
                    <a:lumMod val="75000"/>
                    <a:lumOff val="25000"/>
                  </a:schemeClr>
                </a:solidFill>
              </a:rPr>
              <a:t>如 </a:t>
            </a:r>
            <a:r>
              <a:rPr lang="en-US" altLang="zh-TW" sz="1800" b="1" dirty="0">
                <a:solidFill>
                  <a:schemeClr val="tx1">
                    <a:lumMod val="75000"/>
                    <a:lumOff val="25000"/>
                  </a:schemeClr>
                </a:solidFill>
              </a:rPr>
              <a:t>12/4 </a:t>
            </a:r>
            <a:r>
              <a:rPr lang="zh-TW" altLang="en-US" sz="1800" b="1" dirty="0">
                <a:solidFill>
                  <a:schemeClr val="tx1">
                    <a:lumMod val="75000"/>
                    <a:lumOff val="25000"/>
                  </a:schemeClr>
                </a:solidFill>
              </a:rPr>
              <a:t>舉辦，建議 </a:t>
            </a:r>
            <a:r>
              <a:rPr lang="zh-TW" altLang="en-US" sz="1800" b="1" dirty="0">
                <a:solidFill>
                  <a:srgbClr val="7030A0"/>
                </a:solidFill>
              </a:rPr>
              <a:t>第二次報名日期：公布日起至 </a:t>
            </a:r>
            <a:r>
              <a:rPr lang="en-US" altLang="zh-TW" sz="1800" b="1" dirty="0">
                <a:solidFill>
                  <a:srgbClr val="7030A0"/>
                </a:solidFill>
              </a:rPr>
              <a:t>10/15)</a:t>
            </a:r>
          </a:p>
          <a:p>
            <a:pPr marL="432000">
              <a:lnSpc>
                <a:spcPct val="150000"/>
              </a:lnSpc>
              <a:spcBef>
                <a:spcPts val="1000"/>
              </a:spcBef>
            </a:pPr>
            <a:r>
              <a:rPr lang="en-US" altLang="zh-TW" sz="2000" b="1" dirty="0">
                <a:solidFill>
                  <a:schemeClr val="tx1">
                    <a:lumMod val="75000"/>
                    <a:lumOff val="25000"/>
                  </a:schemeClr>
                </a:solidFill>
              </a:rPr>
              <a:t> </a:t>
            </a:r>
            <a:r>
              <a:rPr lang="en-US" altLang="zh-TW" sz="2000" b="1" dirty="0">
                <a:solidFill>
                  <a:schemeClr val="accent3">
                    <a:lumMod val="75000"/>
                  </a:schemeClr>
                </a:solidFill>
                <a:sym typeface="Wingdings"/>
              </a:rPr>
              <a:t></a:t>
            </a:r>
            <a:r>
              <a:rPr lang="zh-TW" altLang="en-US" sz="2000" b="1" dirty="0">
                <a:solidFill>
                  <a:schemeClr val="accent3">
                    <a:lumMod val="75000"/>
                  </a:schemeClr>
                </a:solidFill>
                <a:sym typeface="Wingdings"/>
              </a:rPr>
              <a:t> </a:t>
            </a:r>
            <a:r>
              <a:rPr lang="zh-TW" altLang="en-US" sz="2000" b="1" dirty="0">
                <a:solidFill>
                  <a:schemeClr val="tx1">
                    <a:lumMod val="75000"/>
                    <a:lumOff val="25000"/>
                  </a:schemeClr>
                </a:solidFill>
                <a:sym typeface="Wingdings"/>
              </a:rPr>
              <a:t>各班出席名單調整   </a:t>
            </a:r>
            <a:br>
              <a:rPr lang="en-US" altLang="zh-TW" sz="2000" b="1" dirty="0">
                <a:solidFill>
                  <a:schemeClr val="tx1">
                    <a:lumMod val="75000"/>
                    <a:lumOff val="25000"/>
                  </a:schemeClr>
                </a:solidFill>
              </a:rPr>
            </a:b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請各聯絡人統計出席增減情形，提供 </a:t>
            </a:r>
            <a:r>
              <a:rPr lang="zh-TW" altLang="en-US" sz="1800" b="1" dirty="0">
                <a:solidFill>
                  <a:srgbClr val="7030A0"/>
                </a:solidFill>
                <a:highlight>
                  <a:srgbClr val="FFFF00"/>
                </a:highlight>
              </a:rPr>
              <a:t>增減名單</a:t>
            </a:r>
            <a:r>
              <a:rPr lang="zh-TW" altLang="en-US" sz="1800" b="1" dirty="0">
                <a:solidFill>
                  <a:srgbClr val="7030A0"/>
                </a:solidFill>
              </a:rPr>
              <a:t> </a:t>
            </a:r>
            <a:r>
              <a:rPr lang="en-US" altLang="zh-TW" sz="1800" b="1" dirty="0">
                <a:solidFill>
                  <a:srgbClr val="7030A0"/>
                </a:solidFill>
                <a:highlight>
                  <a:srgbClr val="FFFF00"/>
                </a:highlight>
              </a:rPr>
              <a:t>(</a:t>
            </a:r>
            <a:r>
              <a:rPr lang="zh-TW" altLang="en-US" sz="1800" b="1" dirty="0">
                <a:solidFill>
                  <a:srgbClr val="7030A0"/>
                </a:solidFill>
                <a:highlight>
                  <a:srgbClr val="FFFF00"/>
                </a:highlight>
              </a:rPr>
              <a:t>不要全部名單</a:t>
            </a:r>
            <a:r>
              <a:rPr lang="en-US" altLang="zh-TW" sz="1800" b="1" dirty="0">
                <a:solidFill>
                  <a:srgbClr val="7030A0"/>
                </a:solidFill>
                <a:highlight>
                  <a:srgbClr val="FFFF00"/>
                </a:highlight>
              </a:rPr>
              <a:t>)</a:t>
            </a:r>
            <a:r>
              <a:rPr lang="en-US" altLang="zh-TW" sz="1800" b="1" dirty="0">
                <a:solidFill>
                  <a:srgbClr val="7030A0"/>
                </a:solidFill>
              </a:rPr>
              <a:t> </a:t>
            </a:r>
            <a:br>
              <a:rPr lang="en-US" altLang="zh-TW" sz="1800" b="1" dirty="0">
                <a:solidFill>
                  <a:srgbClr val="7030A0"/>
                </a:solidFill>
              </a:rPr>
            </a:br>
            <a:r>
              <a:rPr lang="en-US" altLang="zh-TW" sz="1800" b="1" dirty="0">
                <a:solidFill>
                  <a:srgbClr val="7030A0"/>
                </a:solidFill>
              </a:rPr>
              <a:t>         </a:t>
            </a:r>
            <a:r>
              <a:rPr lang="zh-TW" altLang="en-US" sz="1800" b="1" dirty="0">
                <a:solidFill>
                  <a:schemeClr val="tx1">
                    <a:lumMod val="75000"/>
                    <a:lumOff val="25000"/>
                  </a:schemeClr>
                </a:solidFill>
              </a:rPr>
              <a:t>直接給 財務組 陳菱如 以完成報名手續，比較方便。</a:t>
            </a:r>
            <a:endParaRPr lang="en-US" altLang="zh-TW" sz="1800" b="1" dirty="0">
              <a:solidFill>
                <a:schemeClr val="tx1">
                  <a:lumMod val="75000"/>
                  <a:lumOff val="25000"/>
                </a:schemeClr>
              </a:solidFill>
            </a:endParaRPr>
          </a:p>
          <a:p>
            <a:pPr marL="432000">
              <a:lnSpc>
                <a:spcPct val="150000"/>
              </a:lnSpc>
              <a:spcBef>
                <a:spcPts val="1000"/>
              </a:spcBef>
            </a:pPr>
            <a:r>
              <a:rPr lang="en-US" altLang="zh-TW" sz="2000" b="1" dirty="0">
                <a:solidFill>
                  <a:schemeClr val="accent3">
                    <a:lumMod val="75000"/>
                  </a:schemeClr>
                </a:solidFill>
                <a:sym typeface="Wingdings"/>
              </a:rPr>
              <a:t> </a:t>
            </a:r>
            <a:r>
              <a:rPr lang="zh-TW" altLang="en-US" sz="2000" b="1" dirty="0">
                <a:solidFill>
                  <a:schemeClr val="accent3">
                    <a:lumMod val="75000"/>
                  </a:schemeClr>
                </a:solidFill>
                <a:sym typeface="Wingdings"/>
              </a:rPr>
              <a:t> </a:t>
            </a:r>
            <a:r>
              <a:rPr lang="en-US" altLang="zh-TW" sz="2000" b="1" dirty="0">
                <a:solidFill>
                  <a:schemeClr val="tx1">
                    <a:lumMod val="75000"/>
                    <a:lumOff val="25000"/>
                  </a:schemeClr>
                </a:solidFill>
                <a:sym typeface="Wingdings"/>
              </a:rPr>
              <a:t>B62 </a:t>
            </a:r>
            <a:r>
              <a:rPr lang="zh-TW" altLang="en-US" sz="2000" b="1" dirty="0">
                <a:solidFill>
                  <a:schemeClr val="tx1">
                    <a:lumMod val="75000"/>
                    <a:lumOff val="25000"/>
                  </a:schemeClr>
                </a:solidFill>
                <a:sym typeface="Wingdings"/>
              </a:rPr>
              <a:t>是否仍要參加？</a:t>
            </a:r>
            <a:endParaRPr lang="en-US" altLang="zh-TW" sz="2000" b="1" dirty="0">
              <a:solidFill>
                <a:srgbClr val="7030A0"/>
              </a:solidFill>
              <a:sym typeface="Wingdings"/>
            </a:endParaRPr>
          </a:p>
          <a:p>
            <a:pPr marL="432000">
              <a:lnSpc>
                <a:spcPct val="150000"/>
              </a:lnSpc>
              <a:spcBef>
                <a:spcPts val="1000"/>
              </a:spcBef>
            </a:pPr>
            <a:r>
              <a:rPr lang="en-US" altLang="zh-TW" sz="2000" b="1" dirty="0">
                <a:solidFill>
                  <a:schemeClr val="accent3">
                    <a:lumMod val="75000"/>
                  </a:schemeClr>
                </a:solidFill>
                <a:sym typeface="Wingdings"/>
              </a:rPr>
              <a:t>  </a:t>
            </a:r>
            <a:r>
              <a:rPr lang="zh-TW" altLang="en-US" sz="2000" b="1" dirty="0">
                <a:solidFill>
                  <a:schemeClr val="tx1">
                    <a:lumMod val="75000"/>
                    <a:lumOff val="25000"/>
                  </a:schemeClr>
                </a:solidFill>
                <a:sym typeface="Wingdings"/>
              </a:rPr>
              <a:t>協力廠商</a:t>
            </a:r>
            <a:br>
              <a:rPr lang="en-US" altLang="zh-TW" sz="2000" b="1" dirty="0">
                <a:solidFill>
                  <a:schemeClr val="tx1">
                    <a:lumMod val="75000"/>
                    <a:lumOff val="25000"/>
                  </a:schemeClr>
                </a:solidFill>
                <a:sym typeface="Wingdings"/>
              </a:rPr>
            </a:br>
            <a:r>
              <a:rPr lang="zh-TW" altLang="en-US" sz="1800" b="1" dirty="0">
                <a:solidFill>
                  <a:schemeClr val="tx1">
                    <a:lumMod val="75000"/>
                    <a:lumOff val="25000"/>
                  </a:schemeClr>
                </a:solidFill>
                <a:sym typeface="Wingdings"/>
              </a:rPr>
              <a:t>         </a:t>
            </a: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如維持與 </a:t>
            </a:r>
            <a:r>
              <a:rPr lang="en-US" altLang="zh-TW" sz="1800" b="1" dirty="0">
                <a:solidFill>
                  <a:schemeClr val="tx1">
                    <a:lumMod val="75000"/>
                    <a:lumOff val="25000"/>
                  </a:schemeClr>
                </a:solidFill>
                <a:sym typeface="Wingdings"/>
              </a:rPr>
              <a:t>B77</a:t>
            </a:r>
            <a:r>
              <a:rPr lang="zh-TW" altLang="en-US" sz="1800" b="1" dirty="0">
                <a:solidFill>
                  <a:schemeClr val="tx1">
                    <a:lumMod val="75000"/>
                    <a:lumOff val="25000"/>
                  </a:schemeClr>
                </a:solidFill>
                <a:sym typeface="Wingdings"/>
              </a:rPr>
              <a:t>、</a:t>
            </a:r>
            <a:r>
              <a:rPr lang="en-US" altLang="zh-TW" sz="1800" b="1" dirty="0">
                <a:solidFill>
                  <a:schemeClr val="tx1">
                    <a:lumMod val="75000"/>
                    <a:lumOff val="25000"/>
                  </a:schemeClr>
                </a:solidFill>
                <a:sym typeface="Wingdings"/>
              </a:rPr>
              <a:t>B76 </a:t>
            </a:r>
            <a:r>
              <a:rPr lang="zh-TW" altLang="en-US" sz="1800" b="1" dirty="0">
                <a:solidFill>
                  <a:schemeClr val="tx1">
                    <a:lumMod val="75000"/>
                    <a:lumOff val="25000"/>
                  </a:schemeClr>
                </a:solidFill>
                <a:sym typeface="Wingdings"/>
              </a:rPr>
              <a:t>合作，協力廠商建議不變</a:t>
            </a:r>
            <a:br>
              <a:rPr lang="en-US" altLang="zh-TW" sz="1800" b="1" dirty="0">
                <a:solidFill>
                  <a:schemeClr val="tx1">
                    <a:lumMod val="75000"/>
                    <a:lumOff val="25000"/>
                  </a:schemeClr>
                </a:solidFill>
                <a:sym typeface="Wingdings"/>
              </a:rPr>
            </a:br>
            <a:r>
              <a:rPr lang="zh-TW" altLang="en-US" sz="1800" b="1" dirty="0">
                <a:solidFill>
                  <a:schemeClr val="tx1">
                    <a:lumMod val="75000"/>
                    <a:lumOff val="25000"/>
                  </a:schemeClr>
                </a:solidFill>
                <a:sym typeface="Wingdings"/>
              </a:rPr>
              <a:t>          餐飲：</a:t>
            </a:r>
            <a:r>
              <a:rPr lang="zh-TW" altLang="en-US" sz="1800" b="1" dirty="0">
                <a:solidFill>
                  <a:srgbClr val="7030A0"/>
                </a:solidFill>
                <a:sym typeface="Wingdings"/>
              </a:rPr>
              <a:t>君品</a:t>
            </a:r>
            <a:r>
              <a:rPr lang="zh-TW" altLang="en-US" sz="1800" b="1" dirty="0">
                <a:solidFill>
                  <a:schemeClr val="tx1">
                    <a:lumMod val="75000"/>
                    <a:lumOff val="25000"/>
                  </a:schemeClr>
                </a:solidFill>
                <a:sym typeface="Wingdings"/>
              </a:rPr>
              <a:t>、公關公司：</a:t>
            </a:r>
            <a:r>
              <a:rPr lang="zh-TW" altLang="en-US" sz="1800" b="1" dirty="0">
                <a:solidFill>
                  <a:srgbClr val="7030A0"/>
                </a:solidFill>
                <a:sym typeface="Wingdings"/>
              </a:rPr>
              <a:t>強力</a:t>
            </a:r>
            <a:r>
              <a:rPr lang="zh-TW" altLang="en-US" sz="1800" b="1" dirty="0">
                <a:solidFill>
                  <a:schemeClr val="tx1">
                    <a:lumMod val="75000"/>
                    <a:lumOff val="25000"/>
                  </a:schemeClr>
                </a:solidFill>
                <a:sym typeface="Wingdings"/>
              </a:rPr>
              <a:t>、場地布置：</a:t>
            </a:r>
            <a:r>
              <a:rPr lang="en-US" altLang="zh-TW" sz="1800" b="1" dirty="0">
                <a:solidFill>
                  <a:srgbClr val="7030A0"/>
                </a:solidFill>
                <a:sym typeface="Wingdings"/>
              </a:rPr>
              <a:t>B77</a:t>
            </a:r>
            <a:r>
              <a:rPr lang="zh-TW" altLang="en-US" sz="1800" b="1" dirty="0">
                <a:solidFill>
                  <a:srgbClr val="7030A0"/>
                </a:solidFill>
                <a:sym typeface="Wingdings"/>
              </a:rPr>
              <a:t>主持</a:t>
            </a:r>
            <a:endParaRPr lang="en-US" altLang="zh-TW" sz="1800" b="1" dirty="0">
              <a:solidFill>
                <a:srgbClr val="7030A0"/>
              </a:solidFill>
              <a:sym typeface="Wingdings"/>
            </a:endParaRPr>
          </a:p>
          <a:p>
            <a:pPr marL="432000">
              <a:lnSpc>
                <a:spcPct val="150000"/>
              </a:lnSpc>
            </a:pPr>
            <a:endParaRPr lang="zh-TW" altLang="en-US" sz="1800" b="1" dirty="0">
              <a:solidFill>
                <a:schemeClr val="tx1">
                  <a:lumMod val="75000"/>
                  <a:lumOff val="25000"/>
                </a:schemeClr>
              </a:solidFill>
            </a:endParaRPr>
          </a:p>
        </p:txBody>
      </p:sp>
      <p:sp>
        <p:nvSpPr>
          <p:cNvPr id="5"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14</a:t>
            </a:fld>
            <a:endParaRPr lang="en-US" sz="1500" dirty="0">
              <a:solidFill>
                <a:schemeClr val="tx1"/>
              </a:solidFill>
            </a:endParaRPr>
          </a:p>
        </p:txBody>
      </p:sp>
      <p:sp>
        <p:nvSpPr>
          <p:cNvPr id="9"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
        <p:nvSpPr>
          <p:cNvPr id="2" name="矩形 1"/>
          <p:cNvSpPr/>
          <p:nvPr/>
        </p:nvSpPr>
        <p:spPr>
          <a:xfrm>
            <a:off x="255623" y="628130"/>
            <a:ext cx="3698448" cy="578492"/>
          </a:xfrm>
          <a:prstGeom prst="rect">
            <a:avLst/>
          </a:prstGeom>
        </p:spPr>
        <p:txBody>
          <a:bodyPr wrap="none">
            <a:spAutoFit/>
          </a:bodyPr>
          <a:lstStyle/>
          <a:p>
            <a:pPr marL="432000">
              <a:lnSpc>
                <a:spcPct val="150000"/>
              </a:lnSpc>
              <a:spcAft>
                <a:spcPts val="1200"/>
              </a:spcAft>
            </a:pPr>
            <a:r>
              <a:rPr lang="zh-TW" altLang="en-US" sz="2400" b="1" dirty="0">
                <a:solidFill>
                  <a:srgbClr val="7030A0"/>
                </a:solidFill>
                <a:latin typeface="微軟正黑體" pitchFamily="34" charset="-120"/>
                <a:ea typeface="微軟正黑體" pitchFamily="34" charset="-120"/>
                <a:sym typeface="Wingdings"/>
              </a:rPr>
              <a:t>重啟確定後的配套討論</a:t>
            </a:r>
          </a:p>
        </p:txBody>
      </p:sp>
      <p:sp>
        <p:nvSpPr>
          <p:cNvPr id="10" name="矩形 9">
            <a:extLst>
              <a:ext uri="{FF2B5EF4-FFF2-40B4-BE49-F238E27FC236}">
                <a16:creationId xmlns:a16="http://schemas.microsoft.com/office/drawing/2014/main" id="{FCA10D4B-3D24-7FA1-4A97-2979D9F73445}"/>
              </a:ext>
            </a:extLst>
          </p:cNvPr>
          <p:cNvSpPr/>
          <p:nvPr/>
        </p:nvSpPr>
        <p:spPr>
          <a:xfrm>
            <a:off x="7064947" y="128660"/>
            <a:ext cx="279134" cy="7376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0211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931098"/>
            <a:ext cx="8395339" cy="545045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720000" indent="-612000">
              <a:lnSpc>
                <a:spcPct val="150000"/>
              </a:lnSpc>
              <a:spcBef>
                <a:spcPts val="400"/>
              </a:spcBef>
            </a:pPr>
            <a:r>
              <a:rPr lang="en-US" altLang="zh-TW" sz="2000" b="1" dirty="0">
                <a:solidFill>
                  <a:schemeClr val="accent3">
                    <a:lumMod val="75000"/>
                  </a:schemeClr>
                </a:solidFill>
                <a:sym typeface="Wingdings"/>
              </a:rPr>
              <a:t>      </a:t>
            </a:r>
            <a:r>
              <a:rPr lang="zh-TW" altLang="en-US" sz="2000" b="1" dirty="0">
                <a:solidFill>
                  <a:schemeClr val="tx1">
                    <a:lumMod val="75000"/>
                    <a:lumOff val="25000"/>
                  </a:schemeClr>
                </a:solidFill>
                <a:sym typeface="Wingdings"/>
              </a:rPr>
              <a:t>退費</a:t>
            </a:r>
            <a:endParaRPr lang="en-US" altLang="zh-TW" sz="2000" b="1" dirty="0">
              <a:solidFill>
                <a:schemeClr val="tx1">
                  <a:lumMod val="75000"/>
                  <a:lumOff val="25000"/>
                </a:schemeClr>
              </a:solidFill>
              <a:sym typeface="Wingdings"/>
            </a:endParaRPr>
          </a:p>
          <a:p>
            <a:pPr marL="1368000" indent="-432000">
              <a:lnSpc>
                <a:spcPct val="150000"/>
              </a:lnSpc>
              <a:spcBef>
                <a:spcPts val="300"/>
              </a:spcBef>
            </a:pPr>
            <a:r>
              <a:rPr lang="zh-TW" altLang="en-US" sz="2000" b="1" dirty="0">
                <a:solidFill>
                  <a:srgbClr val="7030A0"/>
                </a:solidFill>
                <a:sym typeface="Wingdings"/>
              </a:rPr>
              <a:t> </a:t>
            </a:r>
            <a:r>
              <a:rPr lang="zh-TW" altLang="en-US" sz="2000" b="1" dirty="0">
                <a:solidFill>
                  <a:srgbClr val="7030A0"/>
                </a:solidFill>
                <a:highlight>
                  <a:srgbClr val="00FF00"/>
                </a:highlight>
              </a:rPr>
              <a:t>第一次 已報名者</a:t>
            </a:r>
            <a:r>
              <a:rPr lang="zh-TW" altLang="en-US" sz="2000" b="1" dirty="0">
                <a:solidFill>
                  <a:srgbClr val="7030A0"/>
                </a:solidFill>
              </a:rPr>
              <a:t>，於第二次報名期間內 </a:t>
            </a:r>
            <a:r>
              <a:rPr lang="zh-TW" altLang="en-US" sz="2000" b="1" dirty="0">
                <a:solidFill>
                  <a:schemeClr val="tx1">
                    <a:lumMod val="75000"/>
                    <a:lumOff val="25000"/>
                  </a:schemeClr>
                </a:solidFill>
              </a:rPr>
              <a:t>取消，</a:t>
            </a:r>
            <a:br>
              <a:rPr lang="en-US" altLang="zh-TW" sz="2000" b="1" dirty="0">
                <a:solidFill>
                  <a:schemeClr val="tx1">
                    <a:lumMod val="75000"/>
                    <a:lumOff val="25000"/>
                  </a:schemeClr>
                </a:solidFill>
              </a:rPr>
            </a:br>
            <a:r>
              <a:rPr lang="en-US" altLang="zh-TW" sz="2000" b="1" dirty="0">
                <a:solidFill>
                  <a:schemeClr val="tx1">
                    <a:lumMod val="75000"/>
                    <a:lumOff val="25000"/>
                  </a:schemeClr>
                </a:solidFill>
              </a:rPr>
              <a:t>   </a:t>
            </a:r>
            <a:r>
              <a:rPr lang="zh-TW" altLang="en-US" sz="2000" b="1" dirty="0">
                <a:solidFill>
                  <a:schemeClr val="tx1">
                    <a:lumMod val="75000"/>
                    <a:lumOff val="25000"/>
                  </a:schemeClr>
                </a:solidFill>
              </a:rPr>
              <a:t>退 </a:t>
            </a:r>
            <a:r>
              <a:rPr lang="en-US" altLang="zh-TW" sz="2000" b="1" dirty="0">
                <a:solidFill>
                  <a:schemeClr val="tx1">
                    <a:lumMod val="75000"/>
                    <a:lumOff val="25000"/>
                  </a:schemeClr>
                </a:solidFill>
              </a:rPr>
              <a:t>1700 + </a:t>
            </a:r>
            <a:r>
              <a:rPr lang="zh-TW" altLang="en-US" sz="2000" b="1" dirty="0">
                <a:solidFill>
                  <a:schemeClr val="tx1">
                    <a:lumMod val="75000"/>
                    <a:lumOff val="25000"/>
                  </a:schemeClr>
                </a:solidFill>
              </a:rPr>
              <a:t>紀念品  </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有紀念品</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a:t>
            </a:r>
          </a:p>
          <a:p>
            <a:pPr marL="1368000" indent="-432000">
              <a:lnSpc>
                <a:spcPct val="150000"/>
              </a:lnSpc>
              <a:spcBef>
                <a:spcPts val="300"/>
              </a:spcBef>
            </a:pPr>
            <a:r>
              <a:rPr lang="zh-TW" altLang="en-US" sz="2000" b="1" dirty="0">
                <a:solidFill>
                  <a:srgbClr val="7030A0"/>
                </a:solidFill>
                <a:sym typeface="Wingdings"/>
              </a:rPr>
              <a:t> </a:t>
            </a:r>
            <a:r>
              <a:rPr lang="zh-TW" altLang="en-US" sz="2000" b="1" dirty="0">
                <a:solidFill>
                  <a:srgbClr val="7030A0"/>
                </a:solidFill>
                <a:highlight>
                  <a:srgbClr val="FFFF00"/>
                </a:highlight>
              </a:rPr>
              <a:t>第二次 新報名者</a:t>
            </a:r>
            <a:r>
              <a:rPr lang="zh-TW" altLang="en-US" sz="2000" b="1" dirty="0">
                <a:solidFill>
                  <a:srgbClr val="7030A0"/>
                </a:solidFill>
              </a:rPr>
              <a:t>，於第二次報名期間內 </a:t>
            </a:r>
            <a:r>
              <a:rPr lang="zh-TW" altLang="en-US" sz="2000" b="1" dirty="0">
                <a:solidFill>
                  <a:schemeClr val="tx1">
                    <a:lumMod val="75000"/>
                    <a:lumOff val="25000"/>
                  </a:schemeClr>
                </a:solidFill>
              </a:rPr>
              <a:t>繳完費後 又取消，</a:t>
            </a:r>
            <a:br>
              <a:rPr lang="en-US" altLang="zh-TW" sz="2000" b="1" dirty="0">
                <a:solidFill>
                  <a:schemeClr val="tx1">
                    <a:lumMod val="75000"/>
                    <a:lumOff val="25000"/>
                  </a:schemeClr>
                </a:solidFill>
              </a:rPr>
            </a:br>
            <a:r>
              <a:rPr lang="en-US" altLang="zh-TW" sz="2000" b="1" dirty="0">
                <a:solidFill>
                  <a:schemeClr val="tx1">
                    <a:lumMod val="75000"/>
                    <a:lumOff val="25000"/>
                  </a:schemeClr>
                </a:solidFill>
              </a:rPr>
              <a:t>   </a:t>
            </a:r>
            <a:r>
              <a:rPr lang="zh-TW" altLang="en-US" sz="2000" b="1" dirty="0">
                <a:solidFill>
                  <a:schemeClr val="tx1">
                    <a:lumMod val="75000"/>
                    <a:lumOff val="25000"/>
                  </a:schemeClr>
                </a:solidFill>
              </a:rPr>
              <a:t>退 </a:t>
            </a:r>
            <a:r>
              <a:rPr lang="en-US" altLang="zh-TW" sz="2000" b="1" dirty="0">
                <a:solidFill>
                  <a:schemeClr val="tx1">
                    <a:lumMod val="75000"/>
                    <a:lumOff val="25000"/>
                  </a:schemeClr>
                </a:solidFill>
              </a:rPr>
              <a:t>2000</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無紀念品</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a:t>
            </a:r>
          </a:p>
          <a:p>
            <a:pPr marL="1368000" indent="-432000">
              <a:lnSpc>
                <a:spcPct val="150000"/>
              </a:lnSpc>
              <a:spcBef>
                <a:spcPts val="300"/>
              </a:spcBef>
            </a:pPr>
            <a:r>
              <a:rPr lang="zh-TW" altLang="en-US" sz="2000" b="1" dirty="0">
                <a:solidFill>
                  <a:srgbClr val="7030A0"/>
                </a:solidFill>
                <a:sym typeface="Wingdings"/>
              </a:rPr>
              <a:t> </a:t>
            </a:r>
            <a:r>
              <a:rPr lang="zh-TW" altLang="en-US" sz="2000" b="1" dirty="0">
                <a:solidFill>
                  <a:srgbClr val="7030A0"/>
                </a:solidFill>
              </a:rPr>
              <a:t>第二次報名截止後</a:t>
            </a:r>
            <a:r>
              <a:rPr lang="en-US" altLang="zh-TW" sz="2000" b="1" dirty="0">
                <a:solidFill>
                  <a:srgbClr val="7030A0"/>
                </a:solidFill>
              </a:rPr>
              <a:t>15</a:t>
            </a:r>
            <a:r>
              <a:rPr lang="zh-TW" altLang="en-US" sz="2000" b="1" dirty="0">
                <a:solidFill>
                  <a:srgbClr val="7030A0"/>
                </a:solidFill>
              </a:rPr>
              <a:t>天內 </a:t>
            </a:r>
            <a:r>
              <a:rPr lang="zh-TW" altLang="en-US" sz="2000" b="1" dirty="0">
                <a:solidFill>
                  <a:schemeClr val="tx1">
                    <a:lumMod val="75000"/>
                    <a:lumOff val="25000"/>
                  </a:schemeClr>
                </a:solidFill>
              </a:rPr>
              <a:t>取消者，退 </a:t>
            </a:r>
            <a:r>
              <a:rPr lang="en-US" altLang="zh-TW" sz="2000" b="1" dirty="0">
                <a:solidFill>
                  <a:schemeClr val="tx1">
                    <a:lumMod val="75000"/>
                    <a:lumOff val="25000"/>
                  </a:schemeClr>
                </a:solidFill>
              </a:rPr>
              <a:t>700</a:t>
            </a:r>
            <a:r>
              <a:rPr lang="zh-TW" altLang="en-US" sz="2000" b="1" dirty="0">
                <a:solidFill>
                  <a:schemeClr val="tx1">
                    <a:lumMod val="75000"/>
                    <a:lumOff val="25000"/>
                  </a:schemeClr>
                </a:solidFill>
              </a:rPr>
              <a:t> </a:t>
            </a:r>
            <a:r>
              <a:rPr lang="en-US" altLang="zh-TW" sz="2000" b="1" dirty="0">
                <a:solidFill>
                  <a:schemeClr val="tx1">
                    <a:lumMod val="75000"/>
                    <a:lumOff val="25000"/>
                  </a:schemeClr>
                </a:solidFill>
              </a:rPr>
              <a:t>+</a:t>
            </a:r>
            <a:r>
              <a:rPr lang="zh-TW" altLang="en-US" sz="2000" b="1" dirty="0">
                <a:solidFill>
                  <a:schemeClr val="tx1">
                    <a:lumMod val="75000"/>
                    <a:lumOff val="25000"/>
                  </a:schemeClr>
                </a:solidFill>
              </a:rPr>
              <a:t> 紀念品。</a:t>
            </a:r>
          </a:p>
          <a:p>
            <a:pPr marL="1368000" indent="-432000">
              <a:lnSpc>
                <a:spcPct val="150000"/>
              </a:lnSpc>
              <a:spcBef>
                <a:spcPts val="300"/>
              </a:spcBef>
            </a:pPr>
            <a:r>
              <a:rPr lang="zh-TW" altLang="en-US" sz="2000" b="1" dirty="0">
                <a:solidFill>
                  <a:srgbClr val="7030A0"/>
                </a:solidFill>
                <a:sym typeface="Wingdings"/>
              </a:rPr>
              <a:t> </a:t>
            </a:r>
            <a:r>
              <a:rPr lang="zh-TW" altLang="en-US" sz="2000" b="1" dirty="0">
                <a:solidFill>
                  <a:srgbClr val="7030A0"/>
                </a:solidFill>
              </a:rPr>
              <a:t>第二次報名截止超過</a:t>
            </a:r>
            <a:r>
              <a:rPr lang="en-US" altLang="zh-TW" sz="2000" b="1" dirty="0">
                <a:solidFill>
                  <a:srgbClr val="7030A0"/>
                </a:solidFill>
              </a:rPr>
              <a:t>15</a:t>
            </a:r>
            <a:r>
              <a:rPr lang="zh-TW" altLang="en-US" sz="2000" b="1" dirty="0">
                <a:solidFill>
                  <a:srgbClr val="7030A0"/>
                </a:solidFill>
              </a:rPr>
              <a:t>天 </a:t>
            </a:r>
            <a:r>
              <a:rPr lang="zh-TW" altLang="en-US" sz="2000" b="1" dirty="0">
                <a:solidFill>
                  <a:schemeClr val="tx1">
                    <a:lumMod val="75000"/>
                    <a:lumOff val="25000"/>
                  </a:schemeClr>
                </a:solidFill>
              </a:rPr>
              <a:t>取消者，不退費，送紀念品。</a:t>
            </a:r>
            <a:endParaRPr lang="en-US" altLang="zh-TW" sz="2000" b="1" dirty="0">
              <a:solidFill>
                <a:schemeClr val="tx1">
                  <a:lumMod val="75000"/>
                  <a:lumOff val="25000"/>
                </a:schemeClr>
              </a:solidFill>
            </a:endParaRPr>
          </a:p>
          <a:p>
            <a:pPr marL="1260000" indent="-432000" algn="r">
              <a:lnSpc>
                <a:spcPct val="150000"/>
              </a:lnSpc>
              <a:spcBef>
                <a:spcPts val="300"/>
              </a:spcBef>
            </a:pPr>
            <a:r>
              <a:rPr lang="zh-TW" altLang="en-US" sz="2000" b="1" dirty="0">
                <a:solidFill>
                  <a:schemeClr val="tx1">
                    <a:lumMod val="75000"/>
                    <a:lumOff val="25000"/>
                  </a:schemeClr>
                </a:solidFill>
              </a:rPr>
              <a:t>本項重啟報名後之所有退費及紀念品待重聚活動完成後統一辦理。</a:t>
            </a:r>
            <a:endParaRPr lang="en-US" altLang="zh-TW" sz="2000" b="1" dirty="0">
              <a:solidFill>
                <a:schemeClr val="tx1">
                  <a:lumMod val="75000"/>
                  <a:lumOff val="25000"/>
                </a:schemeClr>
              </a:solidFill>
            </a:endParaRPr>
          </a:p>
          <a:p>
            <a:pPr marL="432000">
              <a:lnSpc>
                <a:spcPct val="150000"/>
              </a:lnSpc>
              <a:spcBef>
                <a:spcPts val="600"/>
              </a:spcBef>
            </a:pPr>
            <a:r>
              <a:rPr lang="en-US" altLang="zh-TW" sz="2000" b="1" dirty="0">
                <a:solidFill>
                  <a:schemeClr val="accent3">
                    <a:lumMod val="75000"/>
                  </a:schemeClr>
                </a:solidFill>
                <a:sym typeface="Wingdings"/>
              </a:rPr>
              <a:t> </a:t>
            </a:r>
            <a:r>
              <a:rPr lang="zh-TW" altLang="en-US" sz="2000" b="1" dirty="0">
                <a:solidFill>
                  <a:schemeClr val="tx1">
                    <a:lumMod val="75000"/>
                    <a:lumOff val="25000"/>
                  </a:schemeClr>
                </a:solidFill>
                <a:sym typeface="Wingdings"/>
              </a:rPr>
              <a:t>紀念品重新規劃發放</a:t>
            </a:r>
            <a:endParaRPr lang="en-US" altLang="zh-TW" sz="2000" b="1" dirty="0">
              <a:solidFill>
                <a:schemeClr val="tx1">
                  <a:lumMod val="75000"/>
                  <a:lumOff val="25000"/>
                </a:schemeClr>
              </a:solidFill>
              <a:sym typeface="Wingdings"/>
            </a:endParaRPr>
          </a:p>
          <a:p>
            <a:pPr marL="432000">
              <a:lnSpc>
                <a:spcPct val="150000"/>
              </a:lnSpc>
              <a:spcBef>
                <a:spcPts val="600"/>
              </a:spcBef>
            </a:pPr>
            <a:r>
              <a:rPr lang="en-US" altLang="zh-TW" sz="2000" b="1" dirty="0">
                <a:solidFill>
                  <a:schemeClr val="accent3">
                    <a:lumMod val="75000"/>
                  </a:schemeClr>
                </a:solidFill>
                <a:sym typeface="Wingdings"/>
              </a:rPr>
              <a:t></a:t>
            </a:r>
            <a:r>
              <a:rPr lang="zh-TW" altLang="en-US" sz="2000" b="1" dirty="0">
                <a:solidFill>
                  <a:schemeClr val="accent3">
                    <a:lumMod val="75000"/>
                  </a:schemeClr>
                </a:solidFill>
                <a:sym typeface="Wingdings"/>
              </a:rPr>
              <a:t> </a:t>
            </a:r>
            <a:r>
              <a:rPr lang="zh-TW" altLang="en-US" sz="2000" b="1" dirty="0">
                <a:solidFill>
                  <a:schemeClr val="tx1">
                    <a:lumMod val="75000"/>
                    <a:lumOff val="25000"/>
                  </a:schemeClr>
                </a:solidFill>
                <a:sym typeface="Wingdings"/>
              </a:rPr>
              <a:t>活動內容有無需要調整？</a:t>
            </a:r>
          </a:p>
          <a:p>
            <a:pPr marL="432000">
              <a:lnSpc>
                <a:spcPct val="150000"/>
              </a:lnSpc>
              <a:spcBef>
                <a:spcPts val="1000"/>
              </a:spcBef>
            </a:pPr>
            <a:br>
              <a:rPr lang="en-US" altLang="zh-TW" sz="1800" b="1" dirty="0">
                <a:solidFill>
                  <a:schemeClr val="tx1">
                    <a:lumMod val="75000"/>
                    <a:lumOff val="25000"/>
                  </a:schemeClr>
                </a:solidFill>
                <a:sym typeface="Wingdings"/>
              </a:rPr>
            </a:br>
            <a:br>
              <a:rPr lang="en-US" altLang="zh-TW" sz="1800" b="1" dirty="0">
                <a:solidFill>
                  <a:schemeClr val="tx1">
                    <a:lumMod val="75000"/>
                    <a:lumOff val="25000"/>
                  </a:schemeClr>
                </a:solidFill>
                <a:sym typeface="Wingdings"/>
              </a:rPr>
            </a:br>
            <a:br>
              <a:rPr lang="en-US" altLang="zh-TW" sz="1800" b="1" dirty="0">
                <a:solidFill>
                  <a:schemeClr val="tx1">
                    <a:lumMod val="75000"/>
                    <a:lumOff val="25000"/>
                  </a:schemeClr>
                </a:solidFill>
                <a:sym typeface="Wingdings"/>
              </a:rPr>
            </a:br>
            <a:r>
              <a:rPr lang="en-US" altLang="zh-TW" sz="1800" b="1" dirty="0">
                <a:solidFill>
                  <a:schemeClr val="tx1">
                    <a:lumMod val="75000"/>
                    <a:lumOff val="25000"/>
                  </a:schemeClr>
                </a:solidFill>
                <a:sym typeface="Wingdings"/>
              </a:rPr>
              <a:t>     </a:t>
            </a:r>
            <a:r>
              <a:rPr lang="zh-TW" altLang="en-US" sz="1800" b="1" dirty="0">
                <a:solidFill>
                  <a:schemeClr val="tx1">
                    <a:lumMod val="75000"/>
                    <a:lumOff val="25000"/>
                  </a:schemeClr>
                </a:solidFill>
                <a:sym typeface="Wingdings"/>
              </a:rPr>
              <a:t>未完、待續。</a:t>
            </a:r>
            <a:endParaRPr lang="zh-TW" altLang="en-US" sz="1800" b="1" dirty="0">
              <a:solidFill>
                <a:schemeClr val="tx1">
                  <a:lumMod val="75000"/>
                  <a:lumOff val="25000"/>
                </a:schemeClr>
              </a:solidFill>
            </a:endParaRPr>
          </a:p>
        </p:txBody>
      </p:sp>
      <p:sp>
        <p:nvSpPr>
          <p:cNvPr id="5"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15</a:t>
            </a:fld>
            <a:endParaRPr lang="en-US" sz="1500" dirty="0">
              <a:solidFill>
                <a:schemeClr val="tx1"/>
              </a:solidFill>
            </a:endParaRPr>
          </a:p>
        </p:txBody>
      </p:sp>
      <p:sp>
        <p:nvSpPr>
          <p:cNvPr id="8"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
        <p:nvSpPr>
          <p:cNvPr id="9" name="標題 1">
            <a:extLst>
              <a:ext uri="{FF2B5EF4-FFF2-40B4-BE49-F238E27FC236}">
                <a16:creationId xmlns:a16="http://schemas.microsoft.com/office/drawing/2014/main" id="{41B610DE-A022-44CF-A98C-A850C1A66A83}"/>
              </a:ext>
            </a:extLst>
          </p:cNvPr>
          <p:cNvSpPr txBox="1">
            <a:spLocks/>
          </p:cNvSpPr>
          <p:nvPr/>
        </p:nvSpPr>
        <p:spPr>
          <a:xfrm>
            <a:off x="1999332" y="187554"/>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討論事項</a:t>
            </a:r>
            <a:endParaRPr lang="en-US" altLang="zh-TW" sz="2400" b="1" dirty="0">
              <a:solidFill>
                <a:srgbClr val="7030A0"/>
              </a:solidFill>
            </a:endParaRPr>
          </a:p>
        </p:txBody>
      </p:sp>
      <p:sp>
        <p:nvSpPr>
          <p:cNvPr id="14" name="矩形 13">
            <a:extLst>
              <a:ext uri="{FF2B5EF4-FFF2-40B4-BE49-F238E27FC236}">
                <a16:creationId xmlns:a16="http://schemas.microsoft.com/office/drawing/2014/main" id="{FCA10D4B-3D24-7FA1-4A97-2979D9F73445}"/>
              </a:ext>
            </a:extLst>
          </p:cNvPr>
          <p:cNvSpPr/>
          <p:nvPr/>
        </p:nvSpPr>
        <p:spPr>
          <a:xfrm>
            <a:off x="7064947" y="128660"/>
            <a:ext cx="279134" cy="73761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9820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標題 1">
            <a:extLst>
              <a:ext uri="{FF2B5EF4-FFF2-40B4-BE49-F238E27FC236}">
                <a16:creationId xmlns:a16="http://schemas.microsoft.com/office/drawing/2014/main" id="{41B610DE-A022-44CF-A98C-A850C1A66A83}"/>
              </a:ext>
            </a:extLst>
          </p:cNvPr>
          <p:cNvSpPr txBox="1">
            <a:spLocks/>
          </p:cNvSpPr>
          <p:nvPr/>
        </p:nvSpPr>
        <p:spPr>
          <a:xfrm>
            <a:off x="1860159" y="1259462"/>
            <a:ext cx="5257203" cy="35799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ctr">
              <a:lnSpc>
                <a:spcPct val="150000"/>
              </a:lnSpc>
            </a:pPr>
            <a:r>
              <a:rPr lang="zh-TW" altLang="en-US" sz="2400" b="1" dirty="0">
                <a:solidFill>
                  <a:schemeClr val="tx1">
                    <a:lumMod val="75000"/>
                    <a:lumOff val="25000"/>
                  </a:schemeClr>
                </a:solidFill>
              </a:rPr>
              <a:t>謝謝大家熱烈討論！</a:t>
            </a:r>
            <a:endParaRPr lang="en-US" altLang="zh-TW" sz="2400" b="1" dirty="0">
              <a:solidFill>
                <a:schemeClr val="tx1">
                  <a:lumMod val="75000"/>
                  <a:lumOff val="25000"/>
                </a:schemeClr>
              </a:solidFill>
            </a:endParaRPr>
          </a:p>
          <a:p>
            <a:pPr algn="ctr">
              <a:lnSpc>
                <a:spcPct val="150000"/>
              </a:lnSpc>
            </a:pPr>
            <a:endParaRPr lang="en-US" altLang="zh-TW" sz="2400" b="1" dirty="0">
              <a:solidFill>
                <a:schemeClr val="tx1">
                  <a:lumMod val="75000"/>
                  <a:lumOff val="25000"/>
                </a:schemeClr>
              </a:solidFill>
            </a:endParaRPr>
          </a:p>
          <a:p>
            <a:pPr algn="ctr">
              <a:lnSpc>
                <a:spcPct val="150000"/>
              </a:lnSpc>
            </a:pPr>
            <a:r>
              <a:rPr lang="en-US" altLang="zh-TW" sz="2400" b="1" dirty="0">
                <a:solidFill>
                  <a:schemeClr val="tx1">
                    <a:lumMod val="75000"/>
                    <a:lumOff val="25000"/>
                  </a:schemeClr>
                </a:solidFill>
              </a:rPr>
              <a:t>~ B66 </a:t>
            </a:r>
            <a:r>
              <a:rPr lang="zh-TW" altLang="en-US" sz="2400" b="1" dirty="0">
                <a:solidFill>
                  <a:schemeClr val="tx1">
                    <a:lumMod val="75000"/>
                    <a:lumOff val="25000"/>
                  </a:schemeClr>
                </a:solidFill>
              </a:rPr>
              <a:t>四十重聚正式重啟 </a:t>
            </a:r>
            <a:r>
              <a:rPr lang="en-US" altLang="zh-TW" sz="2400" b="1" dirty="0">
                <a:solidFill>
                  <a:schemeClr val="tx1">
                    <a:lumMod val="75000"/>
                    <a:lumOff val="25000"/>
                  </a:schemeClr>
                </a:solidFill>
              </a:rPr>
              <a:t>~</a:t>
            </a:r>
          </a:p>
          <a:p>
            <a:pPr algn="ctr">
              <a:lnSpc>
                <a:spcPct val="150000"/>
              </a:lnSpc>
            </a:pPr>
            <a:endParaRPr lang="en-US" altLang="zh-TW" sz="2400" b="1" dirty="0">
              <a:solidFill>
                <a:schemeClr val="tx1">
                  <a:lumMod val="75000"/>
                  <a:lumOff val="25000"/>
                </a:schemeClr>
              </a:solidFill>
            </a:endParaRPr>
          </a:p>
          <a:p>
            <a:pPr algn="ctr">
              <a:lnSpc>
                <a:spcPct val="150000"/>
              </a:lnSpc>
            </a:pPr>
            <a:r>
              <a:rPr lang="zh-TW" altLang="en-US" sz="2400" b="1" dirty="0">
                <a:solidFill>
                  <a:schemeClr val="tx1">
                    <a:lumMod val="75000"/>
                    <a:lumOff val="25000"/>
                  </a:schemeClr>
                </a:solidFill>
              </a:rPr>
              <a:t>仰賴全體籌備同學大力幫忙，感謝！</a:t>
            </a:r>
            <a:endParaRPr lang="en-US" altLang="zh-TW" sz="2400" b="1" dirty="0">
              <a:solidFill>
                <a:schemeClr val="tx1">
                  <a:lumMod val="75000"/>
                  <a:lumOff val="25000"/>
                </a:schemeClr>
              </a:solidFill>
            </a:endParaRPr>
          </a:p>
        </p:txBody>
      </p:sp>
      <p:sp>
        <p:nvSpPr>
          <p:cNvPr id="8" name="投影片編號版面配置區 2">
            <a:extLst>
              <a:ext uri="{FF2B5EF4-FFF2-40B4-BE49-F238E27FC236}">
                <a16:creationId xmlns:a16="http://schemas.microsoft.com/office/drawing/2014/main" id="{3DE48ABA-F142-C03B-2793-D31EA2B71F32}"/>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16</a:t>
            </a:fld>
            <a:endParaRPr lang="en-US" sz="1500" dirty="0">
              <a:solidFill>
                <a:schemeClr val="tx1"/>
              </a:solidFill>
            </a:endParaRPr>
          </a:p>
        </p:txBody>
      </p:sp>
      <p:sp>
        <p:nvSpPr>
          <p:cNvPr id="6"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148901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34835" y="177925"/>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2400" b="1" dirty="0">
                <a:solidFill>
                  <a:srgbClr val="7030A0"/>
                </a:solidFill>
              </a:rPr>
              <a:t>4/18 </a:t>
            </a:r>
            <a:r>
              <a:rPr lang="zh-TW" altLang="en-US" sz="2400" b="1" dirty="0">
                <a:solidFill>
                  <a:srgbClr val="7030A0"/>
                </a:solidFill>
              </a:rPr>
              <a:t>四十重聚活動籌備大會會議記錄及通知</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560720" y="1397421"/>
            <a:ext cx="8160589" cy="5012006"/>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indent="-432000">
              <a:lnSpc>
                <a:spcPct val="140000"/>
              </a:lnSpc>
            </a:pPr>
            <a:r>
              <a:rPr lang="zh-TW" altLang="en-US" sz="1800" b="1" dirty="0">
                <a:solidFill>
                  <a:srgbClr val="7030A0"/>
                </a:solidFill>
              </a:rPr>
              <a:t> </a:t>
            </a:r>
            <a:r>
              <a:rPr lang="en-US" altLang="zh-TW" sz="1800" b="1" dirty="0">
                <a:solidFill>
                  <a:schemeClr val="tx1">
                    <a:lumMod val="75000"/>
                    <a:lumOff val="25000"/>
                  </a:schemeClr>
                </a:solidFill>
              </a:rPr>
              <a:t>(A)	</a:t>
            </a:r>
            <a:r>
              <a:rPr lang="zh-TW" altLang="en-US" sz="1800" b="1" dirty="0">
                <a:solidFill>
                  <a:schemeClr val="tx1">
                    <a:lumMod val="75000"/>
                    <a:lumOff val="25000"/>
                  </a:schemeClr>
                </a:solidFill>
              </a:rPr>
              <a:t>本次報名 </a:t>
            </a:r>
            <a:r>
              <a:rPr lang="en-US" altLang="zh-TW" sz="1800" b="1" dirty="0">
                <a:solidFill>
                  <a:schemeClr val="tx1">
                    <a:lumMod val="75000"/>
                    <a:lumOff val="25000"/>
                  </a:schemeClr>
                </a:solidFill>
              </a:rPr>
              <a:t>584</a:t>
            </a:r>
            <a:r>
              <a:rPr lang="zh-TW" altLang="en-US" sz="1800" b="1" dirty="0">
                <a:solidFill>
                  <a:schemeClr val="tx1">
                    <a:lumMod val="75000"/>
                    <a:lumOff val="25000"/>
                  </a:schemeClr>
                </a:solidFill>
              </a:rPr>
              <a:t>人，扣眷屬及師長 </a:t>
            </a:r>
            <a:r>
              <a:rPr lang="en-US" altLang="zh-TW" sz="1800" b="1" dirty="0">
                <a:solidFill>
                  <a:schemeClr val="tx1">
                    <a:lumMod val="75000"/>
                    <a:lumOff val="25000"/>
                  </a:schemeClr>
                </a:solidFill>
              </a:rPr>
              <a:t>70</a:t>
            </a:r>
            <a:r>
              <a:rPr lang="zh-TW" altLang="en-US" sz="1800" b="1" dirty="0">
                <a:solidFill>
                  <a:schemeClr val="tx1">
                    <a:lumMod val="75000"/>
                    <a:lumOff val="25000"/>
                  </a:schemeClr>
                </a:solidFill>
              </a:rPr>
              <a:t>人 </a:t>
            </a:r>
            <a:r>
              <a:rPr lang="en-US" altLang="zh-TW" sz="1800" b="1" dirty="0">
                <a:solidFill>
                  <a:schemeClr val="tx1">
                    <a:lumMod val="75000"/>
                    <a:lumOff val="25000"/>
                  </a:schemeClr>
                </a:solidFill>
              </a:rPr>
              <a:t>(</a:t>
            </a:r>
            <a:r>
              <a:rPr lang="zh-TW" altLang="en-US" sz="1800" b="1" dirty="0">
                <a:solidFill>
                  <a:schemeClr val="tx1">
                    <a:lumMod val="75000"/>
                    <a:lumOff val="25000"/>
                  </a:schemeClr>
                </a:solidFill>
              </a:rPr>
              <a:t>未做延期意見調查</a:t>
            </a: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為 </a:t>
            </a:r>
            <a:r>
              <a:rPr lang="en-US" altLang="zh-TW" sz="1800" b="1" dirty="0">
                <a:solidFill>
                  <a:schemeClr val="tx1">
                    <a:lumMod val="75000"/>
                    <a:lumOff val="25000"/>
                  </a:schemeClr>
                </a:solidFill>
              </a:rPr>
              <a:t>514</a:t>
            </a:r>
            <a:r>
              <a:rPr lang="zh-TW" altLang="en-US" sz="1800" b="1" dirty="0">
                <a:solidFill>
                  <a:schemeClr val="tx1">
                    <a:lumMod val="75000"/>
                    <a:lumOff val="25000"/>
                  </a:schemeClr>
                </a:solidFill>
              </a:rPr>
              <a:t>人。問卷調查同學對疫情升溫下如何舉辦</a:t>
            </a:r>
            <a:r>
              <a:rPr lang="en-US" altLang="zh-TW" sz="1800" b="1" dirty="0">
                <a:solidFill>
                  <a:schemeClr val="tx1">
                    <a:lumMod val="75000"/>
                    <a:lumOff val="25000"/>
                  </a:schemeClr>
                </a:solidFill>
              </a:rPr>
              <a:t>5/22</a:t>
            </a:r>
            <a:r>
              <a:rPr lang="zh-TW" altLang="en-US" sz="1800" b="1" dirty="0">
                <a:solidFill>
                  <a:schemeClr val="tx1">
                    <a:lumMod val="75000"/>
                    <a:lumOff val="25000"/>
                  </a:schemeClr>
                </a:solidFill>
              </a:rPr>
              <a:t>重聚活動的意見，回覆率 </a:t>
            </a:r>
            <a:r>
              <a:rPr lang="en-US" altLang="zh-TW" sz="1800" b="1" dirty="0">
                <a:solidFill>
                  <a:schemeClr val="tx1">
                    <a:lumMod val="75000"/>
                    <a:lumOff val="25000"/>
                  </a:schemeClr>
                </a:solidFill>
              </a:rPr>
              <a:t>99%</a:t>
            </a:r>
            <a:r>
              <a:rPr lang="zh-TW" altLang="en-US" sz="1800" b="1" dirty="0">
                <a:solidFill>
                  <a:schemeClr val="tx1">
                    <a:lumMod val="75000"/>
                    <a:lumOff val="25000"/>
                  </a:schemeClr>
                </a:solidFill>
              </a:rPr>
              <a:t>，統計結果以 延期 </a:t>
            </a:r>
            <a:r>
              <a:rPr lang="en-US" altLang="zh-TW" sz="1800" b="1" dirty="0">
                <a:solidFill>
                  <a:schemeClr val="tx1">
                    <a:lumMod val="75000"/>
                    <a:lumOff val="25000"/>
                  </a:schemeClr>
                </a:solidFill>
              </a:rPr>
              <a:t>(B+D </a:t>
            </a:r>
            <a:r>
              <a:rPr lang="zh-TW" altLang="en-US" sz="1800" b="1" dirty="0">
                <a:solidFill>
                  <a:schemeClr val="tx1">
                    <a:lumMod val="75000"/>
                    <a:lumOff val="25000"/>
                  </a:schemeClr>
                </a:solidFill>
              </a:rPr>
              <a:t>共 </a:t>
            </a:r>
            <a:r>
              <a:rPr lang="en-US" altLang="zh-TW" sz="1800" b="1" dirty="0">
                <a:solidFill>
                  <a:schemeClr val="tx1">
                    <a:lumMod val="75000"/>
                    <a:lumOff val="25000"/>
                  </a:schemeClr>
                </a:solidFill>
              </a:rPr>
              <a:t>328</a:t>
            </a:r>
            <a:r>
              <a:rPr lang="zh-TW" altLang="en-US" sz="1800" b="1" dirty="0">
                <a:solidFill>
                  <a:schemeClr val="tx1">
                    <a:lumMod val="75000"/>
                    <a:lumOff val="25000"/>
                  </a:schemeClr>
                </a:solidFill>
              </a:rPr>
              <a:t>票</a:t>
            </a: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票數最高，因此大會決議延期辦理。</a:t>
            </a:r>
          </a:p>
          <a:p>
            <a:pPr marL="432000" indent="-432000">
              <a:lnSpc>
                <a:spcPct val="140000"/>
              </a:lnSpc>
            </a:pPr>
            <a:r>
              <a:rPr lang="zh-TW" altLang="en-US" sz="1800" b="1" dirty="0">
                <a:solidFill>
                  <a:schemeClr val="tx1">
                    <a:lumMod val="75000"/>
                    <a:lumOff val="25000"/>
                  </a:schemeClr>
                </a:solidFill>
              </a:rPr>
              <a:t> </a:t>
            </a:r>
            <a:r>
              <a:rPr lang="en-US" altLang="zh-TW" sz="1800" b="1" dirty="0">
                <a:solidFill>
                  <a:schemeClr val="tx1">
                    <a:lumMod val="75000"/>
                    <a:lumOff val="25000"/>
                  </a:schemeClr>
                </a:solidFill>
              </a:rPr>
              <a:t>(B)	 </a:t>
            </a:r>
            <a:r>
              <a:rPr lang="zh-TW" altLang="en-US" sz="1800" b="1" dirty="0">
                <a:solidFill>
                  <a:schemeClr val="tx1">
                    <a:lumMod val="75000"/>
                    <a:lumOff val="25000"/>
                  </a:schemeClr>
                </a:solidFill>
              </a:rPr>
              <a:t>為辦理相關後續事宜，特成立應變小組 </a:t>
            </a:r>
            <a:r>
              <a:rPr lang="en-US" altLang="zh-TW" sz="1800" b="1" dirty="0">
                <a:solidFill>
                  <a:schemeClr val="tx1">
                    <a:lumMod val="75000"/>
                    <a:lumOff val="25000"/>
                  </a:schemeClr>
                </a:solidFill>
              </a:rPr>
              <a:t>(</a:t>
            </a:r>
            <a:r>
              <a:rPr lang="zh-TW" altLang="en-US" sz="1800" b="1" dirty="0">
                <a:solidFill>
                  <a:schemeClr val="tx1">
                    <a:lumMod val="75000"/>
                    <a:lumOff val="25000"/>
                  </a:schemeClr>
                </a:solidFill>
              </a:rPr>
              <a:t>倪惠姝、葉德輝、吳國治、陳菱如、林鼎貴</a:t>
            </a: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負責依據疫情發展情況，協同總召及各組組長評估並提出重聚活動延期日期及場地和相關活動之建議。</a:t>
            </a:r>
          </a:p>
          <a:p>
            <a:pPr>
              <a:lnSpc>
                <a:spcPct val="140000"/>
              </a:lnSpc>
            </a:pPr>
            <a:r>
              <a:rPr lang="zh-TW" altLang="en-US" sz="1800" b="1" dirty="0">
                <a:solidFill>
                  <a:schemeClr val="tx1">
                    <a:lumMod val="75000"/>
                    <a:lumOff val="25000"/>
                  </a:schemeClr>
                </a:solidFill>
              </a:rPr>
              <a:t> </a:t>
            </a:r>
            <a:r>
              <a:rPr lang="en-US" altLang="zh-TW" sz="1800" b="1" dirty="0">
                <a:solidFill>
                  <a:schemeClr val="tx1">
                    <a:lumMod val="75000"/>
                    <a:lumOff val="25000"/>
                  </a:schemeClr>
                </a:solidFill>
              </a:rPr>
              <a:t>(C) </a:t>
            </a:r>
            <a:r>
              <a:rPr lang="zh-TW" altLang="en-US" sz="1800" b="1" dirty="0">
                <a:solidFill>
                  <a:schemeClr val="tx1">
                    <a:lumMod val="75000"/>
                    <a:lumOff val="25000"/>
                  </a:schemeClr>
                </a:solidFill>
              </a:rPr>
              <a:t>經大會討論後，相應此次延期之措施如下：</a:t>
            </a:r>
            <a:endParaRPr lang="en-US" altLang="zh-TW" sz="1800" b="1" dirty="0">
              <a:solidFill>
                <a:schemeClr val="tx1">
                  <a:lumMod val="75000"/>
                  <a:lumOff val="25000"/>
                </a:schemeClr>
              </a:solidFill>
            </a:endParaRPr>
          </a:p>
          <a:p>
            <a:pPr marL="792000" indent="-360000">
              <a:lnSpc>
                <a:spcPct val="140000"/>
              </a:lnSpc>
            </a:pPr>
            <a:r>
              <a:rPr lang="en-US" altLang="zh-TW" sz="1800" b="1" dirty="0">
                <a:solidFill>
                  <a:schemeClr val="tx1">
                    <a:lumMod val="75000"/>
                    <a:lumOff val="25000"/>
                  </a:schemeClr>
                </a:solidFill>
              </a:rPr>
              <a:t>(1) 4/30(</a:t>
            </a:r>
            <a:r>
              <a:rPr lang="zh-TW" altLang="en-US" sz="1800" b="1" dirty="0">
                <a:solidFill>
                  <a:schemeClr val="tx1">
                    <a:lumMod val="75000"/>
                    <a:lumOff val="25000"/>
                  </a:schemeClr>
                </a:solidFill>
              </a:rPr>
              <a:t>六</a:t>
            </a: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前可申請取消退費。由各系聯絡人在 </a:t>
            </a:r>
            <a:r>
              <a:rPr lang="en-US" altLang="zh-TW" sz="1800" b="1" dirty="0">
                <a:solidFill>
                  <a:schemeClr val="tx1">
                    <a:lumMod val="75000"/>
                    <a:lumOff val="25000"/>
                  </a:schemeClr>
                </a:solidFill>
              </a:rPr>
              <a:t>line </a:t>
            </a:r>
            <a:r>
              <a:rPr lang="zh-TW" altLang="en-US" sz="1800" b="1" dirty="0">
                <a:solidFill>
                  <a:schemeClr val="tx1">
                    <a:lumMod val="75000"/>
                    <a:lumOff val="25000"/>
                  </a:schemeClr>
                </a:solidFill>
              </a:rPr>
              <a:t>群組寫一下即可退報名費</a:t>
            </a:r>
            <a:r>
              <a:rPr lang="en-US" altLang="zh-TW" sz="1800" b="1" dirty="0">
                <a:solidFill>
                  <a:schemeClr val="tx1">
                    <a:lumMod val="75000"/>
                    <a:lumOff val="25000"/>
                  </a:schemeClr>
                </a:solidFill>
              </a:rPr>
              <a:t>1700 </a:t>
            </a:r>
            <a:r>
              <a:rPr lang="zh-TW" altLang="en-US" sz="1800" b="1" dirty="0">
                <a:solidFill>
                  <a:schemeClr val="tx1">
                    <a:lumMod val="75000"/>
                    <a:lumOff val="25000"/>
                  </a:schemeClr>
                </a:solidFill>
              </a:rPr>
              <a:t>元及紀念品一份。本項退費工作由各系聯絡人在五月底前辦理完成。</a:t>
            </a:r>
            <a:endParaRPr lang="en-US" altLang="zh-TW" sz="1800" b="1" dirty="0">
              <a:solidFill>
                <a:schemeClr val="tx1">
                  <a:lumMod val="75000"/>
                  <a:lumOff val="25000"/>
                </a:schemeClr>
              </a:solidFill>
            </a:endParaRPr>
          </a:p>
          <a:p>
            <a:pPr marL="792000" indent="-360000">
              <a:lnSpc>
                <a:spcPct val="140000"/>
              </a:lnSpc>
            </a:pPr>
            <a:r>
              <a:rPr lang="en-US" altLang="zh-TW" sz="1800" b="1" dirty="0">
                <a:solidFill>
                  <a:schemeClr val="tx1">
                    <a:lumMod val="75000"/>
                    <a:lumOff val="25000"/>
                  </a:schemeClr>
                </a:solidFill>
              </a:rPr>
              <a:t>(2)	 7/30(</a:t>
            </a:r>
            <a:r>
              <a:rPr lang="zh-TW" altLang="en-US" sz="1800" b="1" dirty="0">
                <a:solidFill>
                  <a:schemeClr val="tx1">
                    <a:lumMod val="75000"/>
                    <a:lumOff val="25000"/>
                  </a:schemeClr>
                </a:solidFill>
              </a:rPr>
              <a:t>日</a:t>
            </a:r>
            <a:r>
              <a:rPr lang="en-US" altLang="zh-TW" sz="1800" b="1" dirty="0">
                <a:solidFill>
                  <a:schemeClr val="tx1">
                    <a:lumMod val="75000"/>
                    <a:lumOff val="25000"/>
                  </a:schemeClr>
                </a:solidFill>
              </a:rPr>
              <a:t>) </a:t>
            </a:r>
            <a:r>
              <a:rPr lang="zh-TW" altLang="en-US" sz="1800" b="1" dirty="0">
                <a:solidFill>
                  <a:schemeClr val="tx1">
                    <a:lumMod val="75000"/>
                    <a:lumOff val="25000"/>
                  </a:schemeClr>
                </a:solidFill>
              </a:rPr>
              <a:t>應變小組統整疫情狀況後，再召開籌備大會決定延期日期。此項延期以今年</a:t>
            </a:r>
            <a:r>
              <a:rPr lang="en-US" altLang="zh-TW" sz="1800" b="1" dirty="0">
                <a:solidFill>
                  <a:schemeClr val="tx1">
                    <a:lumMod val="75000"/>
                    <a:lumOff val="25000"/>
                  </a:schemeClr>
                </a:solidFill>
              </a:rPr>
              <a:t>10/30(</a:t>
            </a:r>
            <a:r>
              <a:rPr lang="zh-TW" altLang="en-US" sz="1800" b="1" dirty="0">
                <a:solidFill>
                  <a:schemeClr val="tx1">
                    <a:lumMod val="75000"/>
                    <a:lumOff val="25000"/>
                  </a:schemeClr>
                </a:solidFill>
              </a:rPr>
              <a:t>日</a:t>
            </a:r>
            <a:r>
              <a:rPr lang="en-US" altLang="zh-TW" sz="1800" b="1" dirty="0">
                <a:solidFill>
                  <a:schemeClr val="tx1">
                    <a:lumMod val="75000"/>
                    <a:lumOff val="25000"/>
                  </a:schemeClr>
                </a:solidFill>
              </a:rPr>
              <a:t>)</a:t>
            </a:r>
            <a:r>
              <a:rPr lang="zh-TW" altLang="en-US" sz="1800" b="1" dirty="0">
                <a:solidFill>
                  <a:schemeClr val="tx1">
                    <a:lumMod val="75000"/>
                    <a:lumOff val="25000"/>
                  </a:schemeClr>
                </a:solidFill>
              </a:rPr>
              <a:t>為第一選項，最晚不超過明年五月，且只延本次，不會再次宣布延期。</a:t>
            </a:r>
          </a:p>
        </p:txBody>
      </p:sp>
      <p:sp>
        <p:nvSpPr>
          <p:cNvPr id="19"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33287" y="6128076"/>
            <a:ext cx="628650" cy="365760"/>
          </a:xfrm>
        </p:spPr>
        <p:txBody>
          <a:bodyPr/>
          <a:lstStyle/>
          <a:p>
            <a:pPr rtl="0"/>
            <a:fld id="{34B7E4EF-A1BD-40F4-AB7B-04F084DD991D}" type="slidenum">
              <a:rPr lang="en-US" sz="1500" smtClean="0">
                <a:solidFill>
                  <a:schemeClr val="tx1"/>
                </a:solidFill>
              </a:rPr>
              <a:t>2</a:t>
            </a:fld>
            <a:endParaRPr lang="en-US" sz="1500" dirty="0">
              <a:solidFill>
                <a:schemeClr val="tx1"/>
              </a:solidFill>
            </a:endParaRPr>
          </a:p>
        </p:txBody>
      </p:sp>
      <p:sp>
        <p:nvSpPr>
          <p:cNvPr id="20"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
        <p:nvSpPr>
          <p:cNvPr id="4" name="矩形 3">
            <a:extLst>
              <a:ext uri="{FF2B5EF4-FFF2-40B4-BE49-F238E27FC236}">
                <a16:creationId xmlns:a16="http://schemas.microsoft.com/office/drawing/2014/main" id="{F4390AB1-5C41-C0D9-EE0B-39C744D63FF3}"/>
              </a:ext>
            </a:extLst>
          </p:cNvPr>
          <p:cNvSpPr/>
          <p:nvPr/>
        </p:nvSpPr>
        <p:spPr>
          <a:xfrm>
            <a:off x="2425566" y="128660"/>
            <a:ext cx="317634" cy="737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103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5CB5B32D-159E-40F3-AD86-1F59FD4BF594}"/>
              </a:ext>
            </a:extLst>
          </p:cNvPr>
          <p:cNvSpPr txBox="1">
            <a:spLocks/>
          </p:cNvSpPr>
          <p:nvPr/>
        </p:nvSpPr>
        <p:spPr>
          <a:xfrm>
            <a:off x="560720" y="1397421"/>
            <a:ext cx="8160589" cy="496886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792000" indent="-360000">
              <a:lnSpc>
                <a:spcPct val="140000"/>
              </a:lnSpc>
              <a:buAutoNum type="arabicParenBoth" startAt="3"/>
            </a:pPr>
            <a:r>
              <a:rPr lang="zh-TW" altLang="en-US" sz="1800" b="1" dirty="0">
                <a:solidFill>
                  <a:schemeClr val="tx1">
                    <a:lumMod val="75000"/>
                    <a:lumOff val="25000"/>
                  </a:schemeClr>
                </a:solidFill>
              </a:rPr>
              <a:t>決定延期日期後即重啟報名工作；其相關之各項工作時間表如下：</a:t>
            </a:r>
            <a:endParaRPr lang="en-US" altLang="zh-TW" sz="1800" b="1" dirty="0">
              <a:solidFill>
                <a:schemeClr val="tx1">
                  <a:lumMod val="75000"/>
                  <a:lumOff val="25000"/>
                </a:schemeClr>
              </a:solidFill>
            </a:endParaRPr>
          </a:p>
          <a:p>
            <a:pPr marL="1440000" indent="-612000">
              <a:lnSpc>
                <a:spcPct val="140000"/>
              </a:lnSpc>
              <a:spcBef>
                <a:spcPts val="400"/>
              </a:spcBef>
            </a:pPr>
            <a:r>
              <a:rPr lang="en-US" altLang="zh-TW" sz="1800" b="1" dirty="0">
                <a:solidFill>
                  <a:schemeClr val="tx1">
                    <a:lumMod val="75000"/>
                    <a:lumOff val="25000"/>
                  </a:schemeClr>
                </a:solidFill>
              </a:rPr>
              <a:t>(3-1) </a:t>
            </a:r>
            <a:r>
              <a:rPr lang="zh-TW" altLang="en-US" sz="1800" b="1" dirty="0">
                <a:solidFill>
                  <a:schemeClr val="tx1">
                    <a:lumMod val="75000"/>
                    <a:lumOff val="25000"/>
                  </a:schemeClr>
                </a:solidFill>
              </a:rPr>
              <a:t>假設延期日為 </a:t>
            </a:r>
            <a:r>
              <a:rPr lang="en-US" altLang="zh-TW" sz="1800" b="1" dirty="0">
                <a:solidFill>
                  <a:schemeClr val="tx1">
                    <a:lumMod val="75000"/>
                    <a:lumOff val="25000"/>
                  </a:schemeClr>
                </a:solidFill>
              </a:rPr>
              <a:t>10/30</a:t>
            </a:r>
            <a:r>
              <a:rPr lang="zh-TW" altLang="en-US" sz="1800" b="1" dirty="0">
                <a:solidFill>
                  <a:schemeClr val="tx1">
                    <a:lumMod val="75000"/>
                    <a:lumOff val="25000"/>
                  </a:schemeClr>
                </a:solidFill>
              </a:rPr>
              <a:t>。活動日期前三個月開始報名；報名時間為一個月 </a:t>
            </a:r>
            <a:r>
              <a:rPr lang="en-US" altLang="zh-TW" sz="1800" b="1" dirty="0">
                <a:solidFill>
                  <a:schemeClr val="tx1">
                    <a:lumMod val="75000"/>
                    <a:lumOff val="25000"/>
                  </a:schemeClr>
                </a:solidFill>
              </a:rPr>
              <a:t>(8/1-8/31)</a:t>
            </a:r>
            <a:r>
              <a:rPr lang="zh-TW" altLang="en-US" sz="1800" b="1" dirty="0">
                <a:solidFill>
                  <a:schemeClr val="tx1">
                    <a:lumMod val="75000"/>
                    <a:lumOff val="25000"/>
                  </a:schemeClr>
                </a:solidFill>
              </a:rPr>
              <a:t>；請聯絡人重新統計名單，可減可增，最後名單直接交給 財務組陳菱如以完成報名手續。</a:t>
            </a:r>
          </a:p>
          <a:p>
            <a:pPr marL="2016000" indent="-432000">
              <a:lnSpc>
                <a:spcPct val="140000"/>
              </a:lnSpc>
            </a:pPr>
            <a:r>
              <a:rPr lang="en-US" altLang="zh-TW" sz="1800" b="1" dirty="0">
                <a:solidFill>
                  <a:schemeClr val="tx1">
                    <a:lumMod val="75000"/>
                    <a:lumOff val="25000"/>
                  </a:schemeClr>
                </a:solidFill>
              </a:rPr>
              <a:t>    9/5 </a:t>
            </a:r>
            <a:r>
              <a:rPr lang="zh-TW" altLang="en-US" sz="1800" b="1" dirty="0">
                <a:solidFill>
                  <a:schemeClr val="tx1">
                    <a:lumMod val="75000"/>
                    <a:lumOff val="25000"/>
                  </a:schemeClr>
                </a:solidFill>
              </a:rPr>
              <a:t>為新報名者繳費截止日。</a:t>
            </a:r>
          </a:p>
          <a:p>
            <a:pPr marL="2016000" indent="-432000">
              <a:lnSpc>
                <a:spcPct val="140000"/>
              </a:lnSpc>
            </a:pPr>
            <a:r>
              <a:rPr lang="en-US" altLang="zh-TW" sz="1800" b="1" dirty="0">
                <a:solidFill>
                  <a:schemeClr val="tx1">
                    <a:lumMod val="75000"/>
                    <a:lumOff val="25000"/>
                  </a:schemeClr>
                </a:solidFill>
              </a:rPr>
              <a:t>    8/1-8/31 </a:t>
            </a:r>
            <a:r>
              <a:rPr lang="zh-TW" altLang="en-US" sz="1800" b="1" dirty="0">
                <a:solidFill>
                  <a:schemeClr val="tx1">
                    <a:lumMod val="75000"/>
                    <a:lumOff val="25000"/>
                  </a:schemeClr>
                </a:solidFill>
              </a:rPr>
              <a:t>取消者，退 </a:t>
            </a:r>
            <a:r>
              <a:rPr lang="en-US" altLang="zh-TW" sz="1800" b="1" dirty="0">
                <a:solidFill>
                  <a:schemeClr val="tx1">
                    <a:lumMod val="75000"/>
                    <a:lumOff val="25000"/>
                  </a:schemeClr>
                </a:solidFill>
              </a:rPr>
              <a:t>1700+</a:t>
            </a:r>
            <a:r>
              <a:rPr lang="zh-TW" altLang="en-US" sz="1800" b="1" dirty="0">
                <a:solidFill>
                  <a:schemeClr val="tx1">
                    <a:lumMod val="75000"/>
                    <a:lumOff val="25000"/>
                  </a:schemeClr>
                </a:solidFill>
              </a:rPr>
              <a:t>紀念品。</a:t>
            </a:r>
          </a:p>
          <a:p>
            <a:pPr marL="2016000" indent="-432000">
              <a:lnSpc>
                <a:spcPct val="140000"/>
              </a:lnSpc>
            </a:pPr>
            <a:r>
              <a:rPr lang="en-US" altLang="zh-TW" sz="1800" b="1" dirty="0">
                <a:solidFill>
                  <a:schemeClr val="tx1">
                    <a:lumMod val="75000"/>
                    <a:lumOff val="25000"/>
                  </a:schemeClr>
                </a:solidFill>
              </a:rPr>
              <a:t>    9/1-9/15 </a:t>
            </a:r>
            <a:r>
              <a:rPr lang="zh-TW" altLang="en-US" sz="1800" b="1" dirty="0">
                <a:solidFill>
                  <a:schemeClr val="tx1">
                    <a:lumMod val="75000"/>
                    <a:lumOff val="25000"/>
                  </a:schemeClr>
                </a:solidFill>
              </a:rPr>
              <a:t>取消者，退 </a:t>
            </a:r>
            <a:r>
              <a:rPr lang="en-US" altLang="zh-TW" sz="1800" b="1" dirty="0">
                <a:solidFill>
                  <a:schemeClr val="tx1">
                    <a:lumMod val="75000"/>
                    <a:lumOff val="25000"/>
                  </a:schemeClr>
                </a:solidFill>
              </a:rPr>
              <a:t>700+</a:t>
            </a:r>
            <a:r>
              <a:rPr lang="zh-TW" altLang="en-US" sz="1800" b="1" dirty="0">
                <a:solidFill>
                  <a:schemeClr val="tx1">
                    <a:lumMod val="75000"/>
                    <a:lumOff val="25000"/>
                  </a:schemeClr>
                </a:solidFill>
              </a:rPr>
              <a:t>紀念品。</a:t>
            </a:r>
          </a:p>
          <a:p>
            <a:pPr marL="2016000" indent="-432000">
              <a:lnSpc>
                <a:spcPct val="140000"/>
              </a:lnSpc>
            </a:pPr>
            <a:r>
              <a:rPr lang="en-US" altLang="zh-TW" sz="1800" b="1" dirty="0">
                <a:solidFill>
                  <a:schemeClr val="tx1">
                    <a:lumMod val="75000"/>
                    <a:lumOff val="25000"/>
                  </a:schemeClr>
                </a:solidFill>
              </a:rPr>
              <a:t>    9/16 </a:t>
            </a:r>
            <a:r>
              <a:rPr lang="zh-TW" altLang="en-US" sz="1800" b="1" dirty="0">
                <a:solidFill>
                  <a:schemeClr val="tx1">
                    <a:lumMod val="75000"/>
                    <a:lumOff val="25000"/>
                  </a:schemeClr>
                </a:solidFill>
              </a:rPr>
              <a:t>後取消者，不退費，送紀念品。</a:t>
            </a:r>
            <a:endParaRPr lang="en-US" altLang="zh-TW" sz="1800" b="1" dirty="0">
              <a:solidFill>
                <a:schemeClr val="tx1">
                  <a:lumMod val="75000"/>
                  <a:lumOff val="25000"/>
                </a:schemeClr>
              </a:solidFill>
            </a:endParaRPr>
          </a:p>
          <a:p>
            <a:pPr marL="1260000" indent="-432000" algn="r">
              <a:lnSpc>
                <a:spcPct val="140000"/>
              </a:lnSpc>
            </a:pPr>
            <a:r>
              <a:rPr lang="zh-TW" altLang="en-US" sz="1800" b="1" dirty="0">
                <a:solidFill>
                  <a:schemeClr val="tx1">
                    <a:lumMod val="75000"/>
                    <a:lumOff val="25000"/>
                  </a:schemeClr>
                </a:solidFill>
              </a:rPr>
              <a:t>本項重啟報名後之所有退費及紀念品待重聚活動完成後統一辦理。</a:t>
            </a:r>
            <a:endParaRPr lang="en-US" altLang="zh-TW" sz="1800" b="1" dirty="0">
              <a:solidFill>
                <a:schemeClr val="tx1">
                  <a:lumMod val="75000"/>
                  <a:lumOff val="25000"/>
                </a:schemeClr>
              </a:solidFill>
            </a:endParaRPr>
          </a:p>
          <a:p>
            <a:pPr marL="1440000" indent="-612000">
              <a:lnSpc>
                <a:spcPct val="140000"/>
              </a:lnSpc>
              <a:spcBef>
                <a:spcPts val="400"/>
              </a:spcBef>
            </a:pPr>
            <a:r>
              <a:rPr lang="en-US" altLang="zh-TW" sz="1800" b="1" dirty="0">
                <a:solidFill>
                  <a:schemeClr val="tx1">
                    <a:lumMod val="75000"/>
                    <a:lumOff val="25000"/>
                  </a:schemeClr>
                </a:solidFill>
              </a:rPr>
              <a:t>(3-2) </a:t>
            </a:r>
            <a:r>
              <a:rPr lang="zh-TW" altLang="en-US" sz="1800" b="1" dirty="0">
                <a:solidFill>
                  <a:schemeClr val="tx1">
                    <a:lumMod val="75000"/>
                    <a:lumOff val="25000"/>
                  </a:schemeClr>
                </a:solidFill>
              </a:rPr>
              <a:t>如明年五月仍無法舉辦，則本屆四十重聚活動便正式取消，同學繳交之報名費全數退還</a:t>
            </a:r>
            <a:r>
              <a:rPr lang="en-US" altLang="zh-TW" sz="1800" b="1" dirty="0">
                <a:solidFill>
                  <a:schemeClr val="tx1">
                    <a:lumMod val="75000"/>
                    <a:lumOff val="25000"/>
                  </a:schemeClr>
                </a:solidFill>
              </a:rPr>
              <a:t>1700</a:t>
            </a:r>
            <a:r>
              <a:rPr lang="zh-TW" altLang="en-US" sz="1800" b="1" dirty="0">
                <a:solidFill>
                  <a:schemeClr val="tx1">
                    <a:lumMod val="75000"/>
                    <a:lumOff val="25000"/>
                  </a:schemeClr>
                </a:solidFill>
              </a:rPr>
              <a:t>元及紀念品一份。</a:t>
            </a:r>
            <a:endParaRPr lang="en-US" altLang="zh-TW" sz="1800" b="1" dirty="0">
              <a:solidFill>
                <a:schemeClr val="tx1">
                  <a:lumMod val="75000"/>
                  <a:lumOff val="25000"/>
                </a:schemeClr>
              </a:solidFill>
            </a:endParaRPr>
          </a:p>
          <a:p>
            <a:pPr marL="1440000" indent="-612000">
              <a:lnSpc>
                <a:spcPct val="140000"/>
              </a:lnSpc>
              <a:spcBef>
                <a:spcPts val="400"/>
              </a:spcBef>
            </a:pPr>
            <a:r>
              <a:rPr lang="zh-TW" altLang="en-US" sz="1800" b="1" dirty="0">
                <a:solidFill>
                  <a:schemeClr val="tx1">
                    <a:lumMod val="75000"/>
                    <a:lumOff val="25000"/>
                  </a:schemeClr>
                </a:solidFill>
              </a:rPr>
              <a:t>以上決議及通知敬請大家配合辦理。感謝大家辛勞付出。</a:t>
            </a:r>
          </a:p>
        </p:txBody>
      </p:sp>
      <p:sp>
        <p:nvSpPr>
          <p:cNvPr id="6" name="標題 1">
            <a:extLst>
              <a:ext uri="{FF2B5EF4-FFF2-40B4-BE49-F238E27FC236}">
                <a16:creationId xmlns:a16="http://schemas.microsoft.com/office/drawing/2014/main" id="{A6296939-7E53-99A8-16DF-0980F8CE0246}"/>
              </a:ext>
            </a:extLst>
          </p:cNvPr>
          <p:cNvSpPr txBox="1">
            <a:spLocks/>
          </p:cNvSpPr>
          <p:nvPr/>
        </p:nvSpPr>
        <p:spPr>
          <a:xfrm>
            <a:off x="2034835" y="177925"/>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2400" b="1" dirty="0">
                <a:solidFill>
                  <a:srgbClr val="7030A0"/>
                </a:solidFill>
              </a:rPr>
              <a:t>4/18 </a:t>
            </a:r>
            <a:r>
              <a:rPr lang="zh-TW" altLang="en-US" sz="2400" b="1" dirty="0">
                <a:solidFill>
                  <a:srgbClr val="7030A0"/>
                </a:solidFill>
              </a:rPr>
              <a:t>四十重聚活動籌備大會會議記錄及通知</a:t>
            </a:r>
            <a:endParaRPr lang="en-US" altLang="zh-TW" sz="2400" b="1" dirty="0">
              <a:solidFill>
                <a:srgbClr val="7030A0"/>
              </a:solidFill>
            </a:endParaRPr>
          </a:p>
        </p:txBody>
      </p:sp>
      <p:sp>
        <p:nvSpPr>
          <p:cNvPr id="7" name="矩形 6">
            <a:extLst>
              <a:ext uri="{FF2B5EF4-FFF2-40B4-BE49-F238E27FC236}">
                <a16:creationId xmlns:a16="http://schemas.microsoft.com/office/drawing/2014/main" id="{2BC2F971-6729-7DBE-944A-483E94F9A659}"/>
              </a:ext>
            </a:extLst>
          </p:cNvPr>
          <p:cNvSpPr/>
          <p:nvPr/>
        </p:nvSpPr>
        <p:spPr>
          <a:xfrm>
            <a:off x="2425566" y="128660"/>
            <a:ext cx="317634" cy="737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投影片編號版面配置區 2">
            <a:extLst>
              <a:ext uri="{FF2B5EF4-FFF2-40B4-BE49-F238E27FC236}">
                <a16:creationId xmlns:a16="http://schemas.microsoft.com/office/drawing/2014/main" id="{9EE66278-72AD-69D9-99F3-73A6D3C9917A}"/>
              </a:ext>
            </a:extLst>
          </p:cNvPr>
          <p:cNvSpPr>
            <a:spLocks noGrp="1"/>
          </p:cNvSpPr>
          <p:nvPr>
            <p:ph type="sldNum" sz="quarter" idx="12"/>
          </p:nvPr>
        </p:nvSpPr>
        <p:spPr>
          <a:xfrm>
            <a:off x="8233287" y="6128076"/>
            <a:ext cx="628650" cy="365760"/>
          </a:xfrm>
        </p:spPr>
        <p:txBody>
          <a:bodyPr/>
          <a:lstStyle/>
          <a:p>
            <a:pPr rtl="0"/>
            <a:fld id="{34B7E4EF-A1BD-40F4-AB7B-04F084DD991D}" type="slidenum">
              <a:rPr lang="en-US" sz="1500" smtClean="0">
                <a:solidFill>
                  <a:schemeClr val="tx1"/>
                </a:solidFill>
              </a:rPr>
              <a:t>3</a:t>
            </a:fld>
            <a:endParaRPr lang="en-US" sz="1500" dirty="0">
              <a:solidFill>
                <a:schemeClr val="tx1"/>
              </a:solidFill>
            </a:endParaRPr>
          </a:p>
        </p:txBody>
      </p:sp>
      <p:sp>
        <p:nvSpPr>
          <p:cNvPr id="8"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153215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49048"/>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應變企劃小組報告</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183940" y="4143498"/>
            <a:ext cx="8488610" cy="20903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40000"/>
              </a:lnSpc>
            </a:pPr>
            <a:r>
              <a:rPr lang="en-US" altLang="zh-TW" sz="2000" b="1" dirty="0">
                <a:solidFill>
                  <a:srgbClr val="7030A0"/>
                </a:solidFill>
              </a:rPr>
              <a:t>1. </a:t>
            </a:r>
            <a:r>
              <a:rPr lang="zh-TW" altLang="en-US" sz="2000" b="1" dirty="0">
                <a:solidFill>
                  <a:srgbClr val="7030A0"/>
                </a:solidFill>
              </a:rPr>
              <a:t>疫情發展</a:t>
            </a:r>
          </a:p>
          <a:p>
            <a:pPr marL="720000">
              <a:lnSpc>
                <a:spcPct val="140000"/>
              </a:lnSpc>
            </a:pPr>
            <a:r>
              <a:rPr lang="zh-TW" altLang="en-US" sz="1800" b="1" dirty="0">
                <a:solidFill>
                  <a:schemeClr val="tx1">
                    <a:lumMod val="75000"/>
                    <a:lumOff val="25000"/>
                  </a:schemeClr>
                </a:solidFill>
              </a:rPr>
              <a:t>自 </a:t>
            </a:r>
            <a:r>
              <a:rPr lang="en-US" altLang="zh-TW" sz="1800" b="1" dirty="0">
                <a:solidFill>
                  <a:schemeClr val="tx1">
                    <a:lumMod val="75000"/>
                    <a:lumOff val="25000"/>
                  </a:schemeClr>
                </a:solidFill>
              </a:rPr>
              <a:t>4/18 </a:t>
            </a:r>
            <a:r>
              <a:rPr lang="zh-TW" altLang="en-US" sz="1800" b="1" dirty="0">
                <a:solidFill>
                  <a:schemeClr val="tx1">
                    <a:lumMod val="75000"/>
                    <a:lumOff val="25000"/>
                  </a:schemeClr>
                </a:solidFill>
              </a:rPr>
              <a:t>開會後，經三個多月的發展，疫情已相對穩定，台灣完整接種兩劑比率 </a:t>
            </a:r>
            <a:r>
              <a:rPr lang="en-US" altLang="zh-TW" sz="1800" b="1" dirty="0">
                <a:solidFill>
                  <a:schemeClr val="tx1">
                    <a:lumMod val="75000"/>
                    <a:lumOff val="25000"/>
                  </a:schemeClr>
                </a:solidFill>
              </a:rPr>
              <a:t>85.6%</a:t>
            </a:r>
            <a:r>
              <a:rPr lang="zh-TW" altLang="en-US" sz="1800" b="1" dirty="0">
                <a:solidFill>
                  <a:schemeClr val="tx1">
                    <a:lumMod val="75000"/>
                    <a:lumOff val="25000"/>
                  </a:schemeClr>
                </a:solidFill>
              </a:rPr>
              <a:t>。目前感染輕症居多，藥物夠，醫療量能也足，相信在考量回復正常生活的重要性之下，政府態度一定是愈趨開放。世界各國大都如此。不過，在 </a:t>
            </a:r>
            <a:r>
              <a:rPr lang="en-US" altLang="zh-TW" sz="1800" b="1" dirty="0">
                <a:solidFill>
                  <a:schemeClr val="tx1">
                    <a:lumMod val="75000"/>
                    <a:lumOff val="25000"/>
                  </a:schemeClr>
                </a:solidFill>
              </a:rPr>
              <a:t>BA.4</a:t>
            </a:r>
            <a:r>
              <a:rPr lang="zh-TW" altLang="en-US" sz="1800" b="1" dirty="0">
                <a:solidFill>
                  <a:schemeClr val="tx1">
                    <a:lumMod val="75000"/>
                    <a:lumOff val="25000"/>
                  </a:schemeClr>
                </a:solidFill>
              </a:rPr>
              <a:t>，</a:t>
            </a:r>
            <a:r>
              <a:rPr lang="en-US" altLang="zh-TW" sz="1800" b="1" dirty="0">
                <a:solidFill>
                  <a:schemeClr val="tx1">
                    <a:lumMod val="75000"/>
                    <a:lumOff val="25000"/>
                  </a:schemeClr>
                </a:solidFill>
              </a:rPr>
              <a:t>BA.5 </a:t>
            </a:r>
            <a:r>
              <a:rPr lang="zh-TW" altLang="en-US" sz="1800" b="1" dirty="0">
                <a:solidFill>
                  <a:schemeClr val="tx1">
                    <a:lumMod val="75000"/>
                    <a:lumOff val="25000"/>
                  </a:schemeClr>
                </a:solidFill>
              </a:rPr>
              <a:t>的傳播下，</a:t>
            </a:r>
            <a:r>
              <a:rPr lang="en-US" altLang="zh-TW" sz="1800" b="1" dirty="0">
                <a:solidFill>
                  <a:schemeClr val="tx1">
                    <a:lumMod val="75000"/>
                    <a:lumOff val="25000"/>
                  </a:schemeClr>
                </a:solidFill>
              </a:rPr>
              <a:t>8</a:t>
            </a:r>
            <a:r>
              <a:rPr lang="zh-TW" altLang="en-US" sz="1800" b="1" dirty="0">
                <a:solidFill>
                  <a:schemeClr val="tx1">
                    <a:lumMod val="75000"/>
                    <a:lumOff val="25000"/>
                  </a:schemeClr>
                </a:solidFill>
              </a:rPr>
              <a:t>、</a:t>
            </a:r>
            <a:r>
              <a:rPr lang="en-US" altLang="zh-TW" sz="1800" b="1" dirty="0">
                <a:solidFill>
                  <a:schemeClr val="tx1">
                    <a:lumMod val="75000"/>
                    <a:lumOff val="25000"/>
                  </a:schemeClr>
                </a:solidFill>
              </a:rPr>
              <a:t>9 </a:t>
            </a:r>
            <a:r>
              <a:rPr lang="zh-TW" altLang="en-US" sz="1800" b="1" dirty="0">
                <a:solidFill>
                  <a:schemeClr val="tx1">
                    <a:lumMod val="75000"/>
                    <a:lumOff val="25000"/>
                  </a:schemeClr>
                </a:solidFill>
              </a:rPr>
              <a:t>月應會再讓確診數上升。</a:t>
            </a:r>
          </a:p>
        </p:txBody>
      </p:sp>
      <p:sp>
        <p:nvSpPr>
          <p:cNvPr id="12" name="標題 1">
            <a:extLst>
              <a:ext uri="{FF2B5EF4-FFF2-40B4-BE49-F238E27FC236}">
                <a16:creationId xmlns:a16="http://schemas.microsoft.com/office/drawing/2014/main" id="{C779BD43-2E75-4061-8E59-4B95A2434F67}"/>
              </a:ext>
            </a:extLst>
          </p:cNvPr>
          <p:cNvSpPr txBox="1">
            <a:spLocks/>
          </p:cNvSpPr>
          <p:nvPr/>
        </p:nvSpPr>
        <p:spPr>
          <a:xfrm>
            <a:off x="5951625" y="2403770"/>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solidFill>
              </a:rPr>
              <a:t>2022/07/28</a:t>
            </a:r>
            <a:endParaRPr lang="zh-TW" altLang="en-US" sz="1100" dirty="0">
              <a:solidFill>
                <a:schemeClr val="tx1"/>
              </a:solidFill>
            </a:endParaRPr>
          </a:p>
        </p:txBody>
      </p:sp>
      <p:sp>
        <p:nvSpPr>
          <p:cNvPr id="13" name="標題 1">
            <a:extLst>
              <a:ext uri="{FF2B5EF4-FFF2-40B4-BE49-F238E27FC236}">
                <a16:creationId xmlns:a16="http://schemas.microsoft.com/office/drawing/2014/main" id="{C779BD43-2E75-4061-8E59-4B95A2434F67}"/>
              </a:ext>
            </a:extLst>
          </p:cNvPr>
          <p:cNvSpPr txBox="1">
            <a:spLocks/>
          </p:cNvSpPr>
          <p:nvPr/>
        </p:nvSpPr>
        <p:spPr>
          <a:xfrm>
            <a:off x="5010112" y="3531488"/>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solidFill>
              </a:rPr>
              <a:t>2022/07/28 </a:t>
            </a:r>
            <a:r>
              <a:rPr lang="zh-TW" altLang="en-US" sz="1100" dirty="0">
                <a:solidFill>
                  <a:schemeClr val="tx1"/>
                </a:solidFill>
              </a:rPr>
              <a:t>天下雜誌 網站資料</a:t>
            </a:r>
          </a:p>
        </p:txBody>
      </p:sp>
      <p:sp>
        <p:nvSpPr>
          <p:cNvPr id="14"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4</a:t>
            </a:fld>
            <a:endParaRPr lang="en-US" sz="1500" dirty="0">
              <a:solidFill>
                <a:schemeClr val="tx1"/>
              </a:solidFill>
            </a:endParaRPr>
          </a:p>
        </p:txBody>
      </p:sp>
      <p:sp>
        <p:nvSpPr>
          <p:cNvPr id="16" name="矩形 15">
            <a:extLst>
              <a:ext uri="{FF2B5EF4-FFF2-40B4-BE49-F238E27FC236}">
                <a16:creationId xmlns:a16="http://schemas.microsoft.com/office/drawing/2014/main" id="{9919B7A7-17C6-E501-4BF3-C526D8A6A12A}"/>
              </a:ext>
            </a:extLst>
          </p:cNvPr>
          <p:cNvSpPr/>
          <p:nvPr/>
        </p:nvSpPr>
        <p:spPr>
          <a:xfrm>
            <a:off x="5948413" y="128660"/>
            <a:ext cx="279134" cy="73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3" t="21437" r="23824" b="17622"/>
          <a:stretch/>
        </p:blipFill>
        <p:spPr bwMode="auto">
          <a:xfrm>
            <a:off x="295497" y="392416"/>
            <a:ext cx="5549689" cy="361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l="3922" t="1876" r="3922" b="72075"/>
          <a:stretch/>
        </p:blipFill>
        <p:spPr>
          <a:xfrm>
            <a:off x="5845186" y="1274677"/>
            <a:ext cx="3016315" cy="1205858"/>
          </a:xfrm>
          <a:prstGeom prst="rect">
            <a:avLst/>
          </a:prstGeom>
        </p:spPr>
      </p:pic>
    </p:spTree>
    <p:extLst>
      <p:ext uri="{BB962C8B-B14F-4D97-AF65-F5344CB8AC3E}">
        <p14:creationId xmlns:p14="http://schemas.microsoft.com/office/powerpoint/2010/main" val="2159911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959356"/>
            <a:ext cx="8414588" cy="535517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50000"/>
              </a:lnSpc>
            </a:pPr>
            <a:r>
              <a:rPr lang="en-US" altLang="zh-TW" sz="2000" b="1" dirty="0">
                <a:solidFill>
                  <a:srgbClr val="7030A0"/>
                </a:solidFill>
              </a:rPr>
              <a:t>2. </a:t>
            </a:r>
            <a:r>
              <a:rPr lang="zh-TW" altLang="en-US" sz="2000" b="1" dirty="0">
                <a:solidFill>
                  <a:srgbClr val="7030A0"/>
                </a:solidFill>
              </a:rPr>
              <a:t>面對防疫的態度：</a:t>
            </a:r>
            <a:endParaRPr lang="zh-TW" altLang="en-US" sz="1600" b="1" dirty="0">
              <a:solidFill>
                <a:srgbClr val="7030A0"/>
              </a:solidFill>
            </a:endParaRPr>
          </a:p>
          <a:p>
            <a:pPr marL="432000">
              <a:lnSpc>
                <a:spcPct val="135000"/>
              </a:lnSpc>
              <a:spcBef>
                <a:spcPts val="600"/>
              </a:spcBef>
            </a:pPr>
            <a:r>
              <a:rPr lang="zh-TW" altLang="en-US" sz="1600" b="1" dirty="0">
                <a:solidFill>
                  <a:srgbClr val="0070C0"/>
                </a:solidFill>
                <a:sym typeface="Wingdings"/>
              </a:rPr>
              <a:t>    </a:t>
            </a:r>
            <a:r>
              <a:rPr lang="en-US" altLang="zh-TW" sz="1600" b="1" dirty="0">
                <a:solidFill>
                  <a:schemeClr val="accent3">
                    <a:lumMod val="75000"/>
                  </a:schemeClr>
                </a:solidFill>
                <a:sym typeface="Wingdings"/>
              </a:rPr>
              <a:t></a:t>
            </a:r>
            <a:r>
              <a:rPr lang="zh-TW" altLang="en-US" sz="1600" b="1" dirty="0">
                <a:solidFill>
                  <a:schemeClr val="accent3">
                    <a:lumMod val="75000"/>
                  </a:schemeClr>
                </a:solidFill>
                <a:sym typeface="Wingdings"/>
              </a:rPr>
              <a:t> </a:t>
            </a:r>
            <a:r>
              <a:rPr lang="zh-TW" altLang="en-US" sz="1600" b="1" dirty="0">
                <a:solidFill>
                  <a:schemeClr val="tx1">
                    <a:lumMod val="75000"/>
                    <a:lumOff val="25000"/>
                  </a:schemeClr>
                </a:solidFill>
              </a:rPr>
              <a:t>家有老小如又沒打好疫苗，自己多加小心。</a:t>
            </a:r>
          </a:p>
          <a:p>
            <a:pPr marL="432000">
              <a:lnSpc>
                <a:spcPct val="135000"/>
              </a:lnSpc>
            </a:pPr>
            <a:r>
              <a:rPr lang="zh-TW" altLang="en-US" sz="1600" b="1" dirty="0">
                <a:solidFill>
                  <a:srgbClr val="0070C0"/>
                </a:solidFill>
                <a:sym typeface="Wingdings"/>
              </a:rPr>
              <a:t>    </a:t>
            </a:r>
            <a:r>
              <a:rPr lang="en-US" altLang="zh-TW" sz="1600" b="1" dirty="0">
                <a:solidFill>
                  <a:schemeClr val="accent3">
                    <a:lumMod val="75000"/>
                  </a:schemeClr>
                </a:solidFill>
                <a:sym typeface="Wingdings"/>
              </a:rPr>
              <a:t></a:t>
            </a:r>
            <a:r>
              <a:rPr lang="zh-TW" altLang="en-US" sz="1600" b="1" dirty="0">
                <a:solidFill>
                  <a:schemeClr val="accent3">
                    <a:lumMod val="75000"/>
                  </a:schemeClr>
                </a:solidFill>
                <a:sym typeface="Wingdings"/>
              </a:rPr>
              <a:t> </a:t>
            </a:r>
            <a:r>
              <a:rPr lang="zh-TW" altLang="en-US" sz="1600" b="1" dirty="0">
                <a:solidFill>
                  <a:schemeClr val="tx1">
                    <a:lumMod val="75000"/>
                    <a:lumOff val="25000"/>
                  </a:schemeClr>
                </a:solidFill>
              </a:rPr>
              <a:t>個人確診後，對病情變化做自我監控、及早處理。</a:t>
            </a:r>
          </a:p>
          <a:p>
            <a:pPr marL="432000">
              <a:lnSpc>
                <a:spcPct val="135000"/>
              </a:lnSpc>
            </a:pPr>
            <a:r>
              <a:rPr lang="zh-TW" altLang="en-US" sz="1600" b="1" dirty="0">
                <a:solidFill>
                  <a:srgbClr val="0070C0"/>
                </a:solidFill>
                <a:sym typeface="Wingdings"/>
              </a:rPr>
              <a:t>    </a:t>
            </a:r>
            <a:r>
              <a:rPr lang="en-US" altLang="zh-TW" sz="1600" b="1" dirty="0">
                <a:solidFill>
                  <a:schemeClr val="accent3">
                    <a:lumMod val="75000"/>
                  </a:schemeClr>
                </a:solidFill>
                <a:sym typeface="Wingdings"/>
              </a:rPr>
              <a:t></a:t>
            </a:r>
            <a:r>
              <a:rPr lang="zh-TW" altLang="en-US" sz="1600" b="1" dirty="0">
                <a:solidFill>
                  <a:srgbClr val="0070C0"/>
                </a:solidFill>
                <a:sym typeface="Wingdings"/>
              </a:rPr>
              <a:t> </a:t>
            </a:r>
            <a:r>
              <a:rPr lang="zh-TW" altLang="en-US" sz="1600" b="1" dirty="0">
                <a:solidFill>
                  <a:schemeClr val="tx1">
                    <a:lumMod val="75000"/>
                    <a:lumOff val="25000"/>
                  </a:schemeClr>
                </a:solidFill>
              </a:rPr>
              <a:t>疫情下參加餐會意願因人而異，差異會很大。</a:t>
            </a:r>
            <a:endParaRPr lang="en-US" altLang="zh-TW" sz="1600" b="1" dirty="0">
              <a:solidFill>
                <a:schemeClr val="tx1">
                  <a:lumMod val="75000"/>
                  <a:lumOff val="25000"/>
                </a:schemeClr>
              </a:solidFill>
            </a:endParaRPr>
          </a:p>
          <a:p>
            <a:pPr marL="432000">
              <a:lnSpc>
                <a:spcPct val="135000"/>
              </a:lnSpc>
              <a:spcBef>
                <a:spcPts val="1500"/>
              </a:spcBef>
            </a:pPr>
            <a:r>
              <a:rPr lang="en-US" altLang="zh-TW" sz="2000" b="1" dirty="0">
                <a:solidFill>
                  <a:srgbClr val="7030A0"/>
                </a:solidFill>
              </a:rPr>
              <a:t>3. </a:t>
            </a:r>
            <a:r>
              <a:rPr lang="zh-TW" altLang="en-US" sz="2000" b="1" dirty="0">
                <a:solidFill>
                  <a:srgbClr val="7030A0"/>
                </a:solidFill>
              </a:rPr>
              <a:t>重聚能否舉辦？</a:t>
            </a:r>
            <a:endParaRPr lang="zh-TW" altLang="en-US" sz="1600" b="1" dirty="0">
              <a:solidFill>
                <a:srgbClr val="7030A0"/>
              </a:solidFill>
            </a:endParaRPr>
          </a:p>
          <a:p>
            <a:pPr marL="432000">
              <a:lnSpc>
                <a:spcPct val="135000"/>
              </a:lnSpc>
              <a:spcBef>
                <a:spcPts val="600"/>
              </a:spcBef>
            </a:pPr>
            <a:r>
              <a:rPr lang="zh-TW" altLang="en-US" sz="1600" b="1" dirty="0">
                <a:solidFill>
                  <a:srgbClr val="0070C0"/>
                </a:solidFill>
                <a:sym typeface="Wingdings"/>
              </a:rPr>
              <a:t>    </a:t>
            </a:r>
            <a:r>
              <a:rPr lang="en-US" altLang="zh-TW" sz="1600" b="1" dirty="0">
                <a:solidFill>
                  <a:schemeClr val="accent3">
                    <a:lumMod val="75000"/>
                  </a:schemeClr>
                </a:solidFill>
                <a:sym typeface="Wingdings"/>
              </a:rPr>
              <a:t></a:t>
            </a:r>
            <a:r>
              <a:rPr lang="zh-TW" altLang="en-US" sz="1600" b="1" dirty="0">
                <a:solidFill>
                  <a:srgbClr val="0070C0"/>
                </a:solidFill>
                <a:sym typeface="Wingdings"/>
              </a:rPr>
              <a:t> </a:t>
            </a:r>
            <a:r>
              <a:rPr lang="zh-TW" altLang="en-US" sz="1600" b="1" dirty="0">
                <a:solidFill>
                  <a:schemeClr val="tx1">
                    <a:lumMod val="75000"/>
                    <a:lumOff val="25000"/>
                  </a:schemeClr>
                </a:solidFill>
              </a:rPr>
              <a:t>遵從政府對大型聚會的規定，四平八穩。</a:t>
            </a:r>
            <a:br>
              <a:rPr lang="en-US" altLang="zh-TW" sz="1600" b="1" dirty="0">
                <a:solidFill>
                  <a:schemeClr val="tx1">
                    <a:lumMod val="75000"/>
                    <a:lumOff val="25000"/>
                  </a:schemeClr>
                </a:solidFill>
              </a:rPr>
            </a:br>
            <a:r>
              <a:rPr lang="en-US" altLang="zh-TW" sz="1600" b="1" dirty="0">
                <a:solidFill>
                  <a:schemeClr val="tx1">
                    <a:lumMod val="75000"/>
                    <a:lumOff val="25000"/>
                  </a:schemeClr>
                </a:solidFill>
              </a:rPr>
              <a:t>   </a:t>
            </a:r>
            <a:r>
              <a:rPr lang="zh-TW" altLang="en-US" sz="1600" b="1" dirty="0">
                <a:solidFill>
                  <a:srgbClr val="0070C0"/>
                </a:solidFill>
                <a:sym typeface="Wingdings"/>
              </a:rPr>
              <a:t> </a:t>
            </a:r>
            <a:r>
              <a:rPr lang="en-US" altLang="zh-TW" sz="1600" b="1" dirty="0">
                <a:solidFill>
                  <a:schemeClr val="accent3">
                    <a:lumMod val="75000"/>
                  </a:schemeClr>
                </a:solidFill>
                <a:sym typeface="Wingdings"/>
              </a:rPr>
              <a:t> </a:t>
            </a:r>
            <a:r>
              <a:rPr lang="zh-TW" altLang="en-US" sz="1600" b="1" dirty="0">
                <a:solidFill>
                  <a:schemeClr val="tx1">
                    <a:lumMod val="75000"/>
                    <a:lumOff val="25000"/>
                  </a:schemeClr>
                </a:solidFill>
              </a:rPr>
              <a:t>同時尊重每個人的意願。</a:t>
            </a:r>
          </a:p>
          <a:p>
            <a:pPr marL="432000">
              <a:lnSpc>
                <a:spcPct val="135000"/>
              </a:lnSpc>
            </a:pPr>
            <a:r>
              <a:rPr lang="en-US" altLang="zh-TW" sz="1600" b="1" dirty="0">
                <a:solidFill>
                  <a:schemeClr val="accent3">
                    <a:lumMod val="75000"/>
                  </a:schemeClr>
                </a:solidFill>
                <a:sym typeface="Wingdings"/>
              </a:rPr>
              <a:t>    </a:t>
            </a:r>
            <a:r>
              <a:rPr lang="zh-TW" altLang="en-US" sz="1600" b="1" dirty="0">
                <a:solidFill>
                  <a:srgbClr val="0070C0"/>
                </a:solidFill>
                <a:sym typeface="Wingdings"/>
              </a:rPr>
              <a:t> </a:t>
            </a:r>
            <a:r>
              <a:rPr lang="zh-TW" altLang="en-US" sz="1600" b="1" dirty="0">
                <a:solidFill>
                  <a:srgbClr val="990100"/>
                </a:solidFill>
                <a:sym typeface="Wingdings"/>
              </a:rPr>
              <a:t>應變企劃小組認為可以舉辦重聚，並建議今年內辦完</a:t>
            </a:r>
            <a:r>
              <a:rPr lang="zh-TW" altLang="en-US" sz="1600" b="1" dirty="0">
                <a:solidFill>
                  <a:srgbClr val="990100"/>
                </a:solidFill>
              </a:rPr>
              <a:t>四十重聚  </a:t>
            </a:r>
            <a:r>
              <a:rPr lang="en-US" altLang="zh-TW" sz="1600" b="1" dirty="0">
                <a:solidFill>
                  <a:srgbClr val="990100"/>
                </a:solidFill>
              </a:rPr>
              <a:t>(</a:t>
            </a:r>
            <a:r>
              <a:rPr lang="zh-TW" altLang="en-US" sz="1600" b="1" dirty="0">
                <a:solidFill>
                  <a:srgbClr val="990100"/>
                </a:solidFill>
              </a:rPr>
              <a:t>不遠離 </a:t>
            </a:r>
            <a:r>
              <a:rPr lang="en-US" altLang="zh-TW" sz="1600" b="1" dirty="0">
                <a:solidFill>
                  <a:srgbClr val="990100"/>
                </a:solidFill>
              </a:rPr>
              <a:t>40)</a:t>
            </a:r>
            <a:r>
              <a:rPr lang="zh-TW" altLang="en-US" sz="1600" b="1" dirty="0">
                <a:solidFill>
                  <a:srgbClr val="990100"/>
                </a:solidFill>
              </a:rPr>
              <a:t>。</a:t>
            </a:r>
            <a:endParaRPr lang="en-US" altLang="zh-TW" sz="1600" b="1" dirty="0">
              <a:solidFill>
                <a:srgbClr val="990100"/>
              </a:solidFill>
            </a:endParaRPr>
          </a:p>
          <a:p>
            <a:pPr marL="432000">
              <a:lnSpc>
                <a:spcPct val="135000"/>
              </a:lnSpc>
              <a:spcBef>
                <a:spcPts val="1500"/>
              </a:spcBef>
            </a:pPr>
            <a:r>
              <a:rPr lang="en-US" altLang="zh-TW" sz="2000" b="1" dirty="0">
                <a:solidFill>
                  <a:srgbClr val="7030A0"/>
                </a:solidFill>
              </a:rPr>
              <a:t>4. </a:t>
            </a:r>
            <a:r>
              <a:rPr lang="zh-TW" altLang="en-US" sz="2000" b="1" dirty="0">
                <a:solidFill>
                  <a:srgbClr val="7030A0"/>
                </a:solidFill>
              </a:rPr>
              <a:t>參加重聚該有限制嗎？</a:t>
            </a:r>
            <a:endParaRPr lang="zh-TW" altLang="en-US" sz="1600" b="1" dirty="0">
              <a:solidFill>
                <a:srgbClr val="7030A0"/>
              </a:solidFill>
            </a:endParaRPr>
          </a:p>
          <a:p>
            <a:pPr marL="432000">
              <a:lnSpc>
                <a:spcPct val="135000"/>
              </a:lnSpc>
            </a:pPr>
            <a:r>
              <a:rPr lang="zh-TW" altLang="en-US" sz="1600" b="1" dirty="0">
                <a:solidFill>
                  <a:srgbClr val="0070C0"/>
                </a:solidFill>
                <a:sym typeface="Wingdings"/>
              </a:rPr>
              <a:t>    </a:t>
            </a:r>
            <a:r>
              <a:rPr lang="en-US" altLang="zh-TW" sz="1600" b="1" dirty="0">
                <a:solidFill>
                  <a:schemeClr val="accent3">
                    <a:lumMod val="75000"/>
                  </a:schemeClr>
                </a:solidFill>
                <a:sym typeface="Wingdings"/>
              </a:rPr>
              <a:t> </a:t>
            </a:r>
            <a:r>
              <a:rPr lang="zh-TW" altLang="en-US" sz="1600" b="1" dirty="0">
                <a:solidFill>
                  <a:schemeClr val="tx1">
                    <a:lumMod val="75000"/>
                    <a:lumOff val="25000"/>
                  </a:schemeClr>
                </a:solidFill>
                <a:sym typeface="Wingdings"/>
              </a:rPr>
              <a:t>沒打疫苗就不能參加嗎？ </a:t>
            </a:r>
            <a:br>
              <a:rPr lang="en-US" altLang="zh-TW" sz="1600" b="1" dirty="0">
                <a:solidFill>
                  <a:schemeClr val="tx1">
                    <a:lumMod val="75000"/>
                    <a:lumOff val="25000"/>
                  </a:schemeClr>
                </a:solidFill>
                <a:sym typeface="Wingdings"/>
              </a:rPr>
            </a:br>
            <a:r>
              <a:rPr lang="en-US" altLang="zh-TW" sz="1600" b="1" dirty="0">
                <a:solidFill>
                  <a:schemeClr val="tx1">
                    <a:lumMod val="75000"/>
                    <a:lumOff val="25000"/>
                  </a:schemeClr>
                </a:solidFill>
                <a:sym typeface="Wingdings"/>
              </a:rPr>
              <a:t>           </a:t>
            </a:r>
            <a:r>
              <a:rPr lang="zh-TW" altLang="en-US" sz="1600" b="1" dirty="0">
                <a:solidFill>
                  <a:srgbClr val="7030A0"/>
                </a:solidFill>
                <a:sym typeface="Wingdings"/>
              </a:rPr>
              <a:t> </a:t>
            </a:r>
            <a:r>
              <a:rPr lang="zh-TW" altLang="en-US" sz="1600" b="1" dirty="0">
                <a:solidFill>
                  <a:schemeClr val="tx1">
                    <a:lumMod val="75000"/>
                    <a:lumOff val="25000"/>
                  </a:schemeClr>
                </a:solidFill>
                <a:sym typeface="Wingdings"/>
              </a:rPr>
              <a:t>沒有理由，因為沒打疫苗風險是在個人身上，個人自己決定。</a:t>
            </a:r>
            <a:endParaRPr lang="en-US" altLang="zh-TW" sz="1600" b="1" dirty="0">
              <a:solidFill>
                <a:schemeClr val="tx1">
                  <a:lumMod val="75000"/>
                  <a:lumOff val="25000"/>
                </a:schemeClr>
              </a:solidFill>
              <a:sym typeface="Wingdings"/>
            </a:endParaRPr>
          </a:p>
          <a:p>
            <a:pPr marL="432000">
              <a:lnSpc>
                <a:spcPct val="135000"/>
              </a:lnSpc>
            </a:pPr>
            <a:r>
              <a:rPr lang="zh-TW" altLang="en-US" sz="1600" b="1" dirty="0">
                <a:solidFill>
                  <a:srgbClr val="0070C0"/>
                </a:solidFill>
                <a:sym typeface="Wingdings"/>
              </a:rPr>
              <a:t>    </a:t>
            </a:r>
            <a:r>
              <a:rPr lang="en-US" altLang="zh-TW" sz="1600" b="1" dirty="0">
                <a:solidFill>
                  <a:schemeClr val="accent3">
                    <a:lumMod val="75000"/>
                  </a:schemeClr>
                </a:solidFill>
                <a:sym typeface="Wingdings"/>
              </a:rPr>
              <a:t> </a:t>
            </a:r>
            <a:r>
              <a:rPr lang="zh-TW" altLang="en-US" sz="1600" b="1" dirty="0">
                <a:solidFill>
                  <a:schemeClr val="tx1">
                    <a:lumMod val="75000"/>
                    <a:lumOff val="25000"/>
                  </a:schemeClr>
                </a:solidFill>
                <a:sym typeface="Wingdings"/>
              </a:rPr>
              <a:t>提供快篩陰性才能參加嗎？</a:t>
            </a:r>
            <a:br>
              <a:rPr lang="en-US" altLang="zh-TW" sz="1600" b="1" dirty="0">
                <a:solidFill>
                  <a:schemeClr val="tx1">
                    <a:lumMod val="75000"/>
                    <a:lumOff val="25000"/>
                  </a:schemeClr>
                </a:solidFill>
                <a:sym typeface="Wingdings"/>
              </a:rPr>
            </a:br>
            <a:r>
              <a:rPr lang="en-US" altLang="zh-TW" sz="1600" b="1" dirty="0">
                <a:solidFill>
                  <a:schemeClr val="tx1">
                    <a:lumMod val="75000"/>
                    <a:lumOff val="25000"/>
                  </a:schemeClr>
                </a:solidFill>
                <a:sym typeface="Wingdings"/>
              </a:rPr>
              <a:t>     </a:t>
            </a:r>
            <a:r>
              <a:rPr lang="zh-TW" altLang="en-US" sz="1600" b="1" dirty="0">
                <a:solidFill>
                  <a:schemeClr val="tx1">
                    <a:lumMod val="75000"/>
                    <a:lumOff val="25000"/>
                  </a:schemeClr>
                </a:solidFill>
                <a:sym typeface="Wingdings"/>
              </a:rPr>
              <a:t> </a:t>
            </a:r>
            <a:r>
              <a:rPr lang="en-US" altLang="zh-TW" sz="1600" b="1" dirty="0">
                <a:solidFill>
                  <a:schemeClr val="tx1">
                    <a:lumMod val="75000"/>
                    <a:lumOff val="25000"/>
                  </a:schemeClr>
                </a:solidFill>
                <a:sym typeface="Wingdings"/>
              </a:rPr>
              <a:t>     </a:t>
            </a:r>
            <a:r>
              <a:rPr lang="zh-TW" altLang="en-US" sz="1600" b="1" dirty="0">
                <a:solidFill>
                  <a:srgbClr val="7030A0"/>
                </a:solidFill>
                <a:sym typeface="Wingdings"/>
              </a:rPr>
              <a:t> </a:t>
            </a:r>
            <a:r>
              <a:rPr lang="zh-TW" altLang="en-US" sz="1600" b="1" dirty="0">
                <a:solidFill>
                  <a:schemeClr val="tx1">
                    <a:lumMod val="75000"/>
                    <a:lumOff val="25000"/>
                  </a:schemeClr>
                </a:solidFill>
                <a:sym typeface="Wingdings"/>
              </a:rPr>
              <a:t>好像目前也沒這樣的規定，超過了政府的規定恐有爭議。</a:t>
            </a:r>
            <a:r>
              <a:rPr lang="zh-TW" altLang="en-US" sz="1600" b="1" dirty="0">
                <a:solidFill>
                  <a:schemeClr val="tx1">
                    <a:lumMod val="75000"/>
                    <a:lumOff val="25000"/>
                  </a:schemeClr>
                </a:solidFill>
              </a:rPr>
              <a:t> </a:t>
            </a:r>
          </a:p>
        </p:txBody>
      </p:sp>
      <p:sp>
        <p:nvSpPr>
          <p:cNvPr id="9"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5</a:t>
            </a:fld>
            <a:endParaRPr lang="en-US" sz="1500" dirty="0">
              <a:solidFill>
                <a:schemeClr val="tx1"/>
              </a:solidFill>
            </a:endParaRPr>
          </a:p>
        </p:txBody>
      </p:sp>
      <p:sp>
        <p:nvSpPr>
          <p:cNvPr id="6" name="標題 1">
            <a:extLst>
              <a:ext uri="{FF2B5EF4-FFF2-40B4-BE49-F238E27FC236}">
                <a16:creationId xmlns:a16="http://schemas.microsoft.com/office/drawing/2014/main" id="{8A594E77-A2B0-FDFD-1923-3218E7A8AFF4}"/>
              </a:ext>
            </a:extLst>
          </p:cNvPr>
          <p:cNvSpPr txBox="1">
            <a:spLocks/>
          </p:cNvSpPr>
          <p:nvPr/>
        </p:nvSpPr>
        <p:spPr>
          <a:xfrm>
            <a:off x="2044460" y="149048"/>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應變企劃小組報告</a:t>
            </a:r>
            <a:endParaRPr lang="en-US" altLang="zh-TW" sz="2400" b="1" dirty="0">
              <a:solidFill>
                <a:srgbClr val="7030A0"/>
              </a:solidFill>
            </a:endParaRPr>
          </a:p>
        </p:txBody>
      </p:sp>
      <p:sp>
        <p:nvSpPr>
          <p:cNvPr id="7" name="矩形 6">
            <a:extLst>
              <a:ext uri="{FF2B5EF4-FFF2-40B4-BE49-F238E27FC236}">
                <a16:creationId xmlns:a16="http://schemas.microsoft.com/office/drawing/2014/main" id="{C69BDC81-34CF-3712-C8D7-0FEE50E6A385}"/>
              </a:ext>
            </a:extLst>
          </p:cNvPr>
          <p:cNvSpPr/>
          <p:nvPr/>
        </p:nvSpPr>
        <p:spPr>
          <a:xfrm>
            <a:off x="5948413" y="128660"/>
            <a:ext cx="279134" cy="7376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184407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49048"/>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總務組報告</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1334828"/>
            <a:ext cx="8160589"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50000"/>
              </a:lnSpc>
            </a:pPr>
            <a:r>
              <a:rPr lang="en-US" altLang="zh-TW" sz="2000" b="1" dirty="0">
                <a:solidFill>
                  <a:srgbClr val="7030A0"/>
                </a:solidFill>
                <a:sym typeface="Wingdings"/>
              </a:rPr>
              <a:t>1. </a:t>
            </a:r>
            <a:r>
              <a:rPr lang="zh-TW" altLang="en-US" sz="2000" b="1" dirty="0">
                <a:solidFill>
                  <a:srgbClr val="7030A0"/>
                </a:solidFill>
                <a:sym typeface="Wingdings"/>
              </a:rPr>
              <a:t>餐飲：</a:t>
            </a:r>
            <a:endParaRPr lang="en-US" altLang="zh-TW" sz="2000" b="1" dirty="0">
              <a:solidFill>
                <a:srgbClr val="7030A0"/>
              </a:solidFill>
              <a:sym typeface="Wingdings"/>
            </a:endParaRPr>
          </a:p>
          <a:p>
            <a:pPr marL="720000">
              <a:lnSpc>
                <a:spcPct val="150000"/>
              </a:lnSpc>
            </a:pPr>
            <a:r>
              <a:rPr lang="zh-TW" altLang="en-US" sz="2000" b="1" dirty="0">
                <a:solidFill>
                  <a:schemeClr val="tx1">
                    <a:lumMod val="75000"/>
                    <a:lumOff val="25000"/>
                  </a:schemeClr>
                </a:solidFill>
                <a:sym typeface="Wingdings"/>
              </a:rPr>
              <a:t>廠商：君品，於簽約前叫停，可隨時重啟，也可更換廠商。</a:t>
            </a:r>
          </a:p>
          <a:p>
            <a:pPr marL="432000">
              <a:lnSpc>
                <a:spcPct val="150000"/>
              </a:lnSpc>
              <a:spcBef>
                <a:spcPts val="2000"/>
              </a:spcBef>
            </a:pPr>
            <a:r>
              <a:rPr lang="en-US" altLang="zh-TW" sz="2000" b="1" dirty="0">
                <a:solidFill>
                  <a:srgbClr val="7030A0"/>
                </a:solidFill>
                <a:sym typeface="Wingdings"/>
              </a:rPr>
              <a:t>2. </a:t>
            </a:r>
            <a:r>
              <a:rPr lang="zh-TW" altLang="en-US" sz="2000" b="1" dirty="0">
                <a:solidFill>
                  <a:srgbClr val="7030A0"/>
                </a:solidFill>
                <a:sym typeface="Wingdings"/>
              </a:rPr>
              <a:t>紀念品：</a:t>
            </a:r>
            <a:endParaRPr lang="en-US" altLang="zh-TW" sz="2000" b="1" dirty="0">
              <a:solidFill>
                <a:srgbClr val="7030A0"/>
              </a:solidFill>
              <a:sym typeface="Wingdings"/>
            </a:endParaRPr>
          </a:p>
          <a:p>
            <a:pPr marL="720000">
              <a:lnSpc>
                <a:spcPct val="150000"/>
              </a:lnSpc>
            </a:pPr>
            <a:r>
              <a:rPr lang="zh-TW" altLang="en-US" sz="2000" b="1" dirty="0">
                <a:solidFill>
                  <a:schemeClr val="tx1">
                    <a:lumMod val="75000"/>
                    <a:lumOff val="25000"/>
                  </a:schemeClr>
                </a:solidFill>
                <a:sym typeface="Wingdings"/>
              </a:rPr>
              <a:t>鋼杯、提袋各 </a:t>
            </a:r>
            <a:r>
              <a:rPr lang="en-US" altLang="zh-TW" sz="2000" b="1" dirty="0">
                <a:solidFill>
                  <a:schemeClr val="tx1">
                    <a:lumMod val="75000"/>
                    <a:lumOff val="25000"/>
                  </a:schemeClr>
                </a:solidFill>
                <a:sym typeface="Wingdings"/>
              </a:rPr>
              <a:t>1000</a:t>
            </a:r>
            <a:r>
              <a:rPr lang="zh-TW" altLang="en-US" sz="2000" b="1" dirty="0">
                <a:solidFill>
                  <a:schemeClr val="tx1">
                    <a:lumMod val="75000"/>
                    <a:lumOff val="25000"/>
                  </a:schemeClr>
                </a:solidFill>
                <a:sym typeface="Wingdings"/>
              </a:rPr>
              <a:t>個均已製作完成。</a:t>
            </a:r>
          </a:p>
          <a:p>
            <a:pPr marL="432000">
              <a:lnSpc>
                <a:spcPct val="150000"/>
              </a:lnSpc>
              <a:spcBef>
                <a:spcPts val="2000"/>
              </a:spcBef>
            </a:pPr>
            <a:r>
              <a:rPr lang="en-US" altLang="zh-TW" sz="2000" b="1" dirty="0">
                <a:solidFill>
                  <a:srgbClr val="7030A0"/>
                </a:solidFill>
                <a:sym typeface="Wingdings"/>
              </a:rPr>
              <a:t>3. </a:t>
            </a:r>
            <a:r>
              <a:rPr lang="zh-TW" altLang="en-US" sz="2000" b="1" dirty="0">
                <a:solidFill>
                  <a:srgbClr val="7030A0"/>
                </a:solidFill>
                <a:sym typeface="Wingdings"/>
              </a:rPr>
              <a:t>旅館：</a:t>
            </a:r>
            <a:endParaRPr lang="en-US" altLang="zh-TW" sz="2000" b="1" dirty="0">
              <a:solidFill>
                <a:srgbClr val="7030A0"/>
              </a:solidFill>
              <a:sym typeface="Wingdings"/>
            </a:endParaRPr>
          </a:p>
          <a:p>
            <a:pPr marL="720000">
              <a:lnSpc>
                <a:spcPct val="150000"/>
              </a:lnSpc>
            </a:pPr>
            <a:r>
              <a:rPr lang="zh-TW" altLang="en-US" sz="2000" b="1" dirty="0">
                <a:solidFill>
                  <a:schemeClr val="tx1">
                    <a:lumMod val="75000"/>
                    <a:lumOff val="25000"/>
                  </a:schemeClr>
                </a:solidFill>
                <a:sym typeface="Wingdings"/>
              </a:rPr>
              <a:t>疫情中，不代做安排。</a:t>
            </a:r>
          </a:p>
          <a:p>
            <a:pPr marL="432000">
              <a:lnSpc>
                <a:spcPct val="150000"/>
              </a:lnSpc>
              <a:spcBef>
                <a:spcPts val="2000"/>
              </a:spcBef>
            </a:pPr>
            <a:r>
              <a:rPr lang="en-US" altLang="zh-TW" sz="2000" b="1" dirty="0">
                <a:solidFill>
                  <a:srgbClr val="7030A0"/>
                </a:solidFill>
                <a:sym typeface="Wingdings"/>
              </a:rPr>
              <a:t>4. </a:t>
            </a:r>
            <a:r>
              <a:rPr lang="zh-TW" altLang="en-US" sz="2000" b="1" dirty="0">
                <a:solidFill>
                  <a:srgbClr val="7030A0"/>
                </a:solidFill>
                <a:sym typeface="Wingdings"/>
              </a:rPr>
              <a:t>場地：</a:t>
            </a:r>
            <a:endParaRPr lang="en-US" altLang="zh-TW" sz="2000" b="1" dirty="0">
              <a:solidFill>
                <a:srgbClr val="7030A0"/>
              </a:solidFill>
              <a:sym typeface="Wingdings"/>
            </a:endParaRPr>
          </a:p>
          <a:p>
            <a:pPr marL="720000">
              <a:lnSpc>
                <a:spcPct val="150000"/>
              </a:lnSpc>
            </a:pPr>
            <a:r>
              <a:rPr lang="zh-TW" altLang="en-US" sz="2000" b="1" dirty="0">
                <a:solidFill>
                  <a:schemeClr val="tx1">
                    <a:lumMod val="75000"/>
                    <a:lumOff val="25000"/>
                  </a:schemeClr>
                </a:solidFill>
                <a:sym typeface="Wingdings"/>
              </a:rPr>
              <a:t>原台大新體育館租借暫停。</a:t>
            </a:r>
            <a:endParaRPr lang="zh-TW" altLang="en-US" sz="1800" b="1" dirty="0">
              <a:solidFill>
                <a:schemeClr val="tx1">
                  <a:lumMod val="75000"/>
                  <a:lumOff val="25000"/>
                </a:schemeClr>
              </a:solidFill>
            </a:endParaRPr>
          </a:p>
        </p:txBody>
      </p:sp>
      <p:sp>
        <p:nvSpPr>
          <p:cNvPr id="5"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6</a:t>
            </a:fld>
            <a:endParaRPr lang="en-US" sz="1500" dirty="0">
              <a:solidFill>
                <a:schemeClr val="tx1"/>
              </a:solidFill>
            </a:endParaRPr>
          </a:p>
        </p:txBody>
      </p:sp>
      <p:sp>
        <p:nvSpPr>
          <p:cNvPr id="7" name="矩形 6">
            <a:extLst>
              <a:ext uri="{FF2B5EF4-FFF2-40B4-BE49-F238E27FC236}">
                <a16:creationId xmlns:a16="http://schemas.microsoft.com/office/drawing/2014/main" id="{6937C6CD-01C4-BA40-AB93-E460F00D1209}"/>
              </a:ext>
            </a:extLst>
          </p:cNvPr>
          <p:cNvSpPr/>
          <p:nvPr/>
        </p:nvSpPr>
        <p:spPr>
          <a:xfrm>
            <a:off x="6814689" y="128660"/>
            <a:ext cx="279134" cy="7376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BB2E4FE-BCE8-E88E-F1D8-0EC70F6A84EC}"/>
              </a:ext>
            </a:extLst>
          </p:cNvPr>
          <p:cNvSpPr/>
          <p:nvPr/>
        </p:nvSpPr>
        <p:spPr>
          <a:xfrm>
            <a:off x="105880" y="783018"/>
            <a:ext cx="1278000" cy="3237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本框 9">
            <a:extLst>
              <a:ext uri="{FF2B5EF4-FFF2-40B4-BE49-F238E27FC236}">
                <a16:creationId xmlns:a16="http://schemas.microsoft.com/office/drawing/2014/main" id="{17A4FC7B-24DD-D2E6-277D-82C5F154D978}"/>
              </a:ext>
            </a:extLst>
          </p:cNvPr>
          <p:cNvSpPr txBox="1"/>
          <p:nvPr/>
        </p:nvSpPr>
        <p:spPr>
          <a:xfrm>
            <a:off x="272438" y="763768"/>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前情提要</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2"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31446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49048"/>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總務組報告</a:t>
            </a:r>
            <a:endParaRPr lang="en-US" altLang="zh-TW" sz="2400" b="1" dirty="0">
              <a:solidFill>
                <a:srgbClr val="7030A0"/>
              </a:solidFill>
            </a:endParaRPr>
          </a:p>
        </p:txBody>
      </p:sp>
      <p:sp>
        <p:nvSpPr>
          <p:cNvPr id="11" name="標題 1">
            <a:extLst>
              <a:ext uri="{FF2B5EF4-FFF2-40B4-BE49-F238E27FC236}">
                <a16:creationId xmlns:a16="http://schemas.microsoft.com/office/drawing/2014/main" id="{5CB5B32D-159E-40F3-AD86-1F59FD4BF594}"/>
              </a:ext>
            </a:extLst>
          </p:cNvPr>
          <p:cNvSpPr txBox="1">
            <a:spLocks/>
          </p:cNvSpPr>
          <p:nvPr/>
        </p:nvSpPr>
        <p:spPr>
          <a:xfrm>
            <a:off x="456973" y="1219318"/>
            <a:ext cx="8225014"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432000">
              <a:lnSpc>
                <a:spcPct val="135000"/>
              </a:lnSpc>
            </a:pPr>
            <a:r>
              <a:rPr lang="en-US" altLang="zh-TW" sz="2000" b="1" dirty="0">
                <a:solidFill>
                  <a:srgbClr val="7030A0"/>
                </a:solidFill>
                <a:sym typeface="Wingdings"/>
              </a:rPr>
              <a:t>1. </a:t>
            </a:r>
            <a:r>
              <a:rPr lang="zh-TW" altLang="en-US" sz="2000" b="1" dirty="0">
                <a:solidFill>
                  <a:srgbClr val="7030A0"/>
                </a:solidFill>
                <a:sym typeface="Wingdings"/>
              </a:rPr>
              <a:t>餐飲：</a:t>
            </a:r>
            <a:endParaRPr lang="en-US" altLang="zh-TW" sz="2000" b="1" dirty="0">
              <a:solidFill>
                <a:srgbClr val="7030A0"/>
              </a:solidFill>
              <a:sym typeface="Wingdings"/>
            </a:endParaRPr>
          </a:p>
          <a:p>
            <a:pPr marL="720000">
              <a:lnSpc>
                <a:spcPct val="135000"/>
              </a:lnSpc>
            </a:pPr>
            <a:r>
              <a:rPr lang="zh-TW" altLang="en-US" sz="2000" b="1" dirty="0">
                <a:solidFill>
                  <a:schemeClr val="tx1">
                    <a:lumMod val="75000"/>
                    <a:lumOff val="25000"/>
                  </a:schemeClr>
                </a:solidFill>
                <a:sym typeface="Wingdings"/>
              </a:rPr>
              <a:t>若跟</a:t>
            </a:r>
            <a:r>
              <a:rPr lang="en-US" altLang="zh-TW" sz="2000" b="1" dirty="0">
                <a:solidFill>
                  <a:schemeClr val="tx1">
                    <a:lumMod val="75000"/>
                    <a:lumOff val="25000"/>
                  </a:schemeClr>
                </a:solidFill>
                <a:sym typeface="Wingdings"/>
              </a:rPr>
              <a:t>B76</a:t>
            </a:r>
            <a:r>
              <a:rPr lang="zh-TW" altLang="en-US" sz="2000" b="1" dirty="0">
                <a:solidFill>
                  <a:schemeClr val="tx1">
                    <a:lumMod val="75000"/>
                    <a:lumOff val="25000"/>
                  </a:schemeClr>
                </a:solidFill>
                <a:sym typeface="Wingdings"/>
              </a:rPr>
              <a:t>、</a:t>
            </a:r>
            <a:r>
              <a:rPr lang="en-US" altLang="zh-TW" sz="2000" b="1" dirty="0">
                <a:solidFill>
                  <a:schemeClr val="tx1">
                    <a:lumMod val="75000"/>
                    <a:lumOff val="25000"/>
                  </a:schemeClr>
                </a:solidFill>
                <a:sym typeface="Wingdings"/>
              </a:rPr>
              <a:t>B77</a:t>
            </a:r>
            <a:r>
              <a:rPr lang="zh-TW" altLang="en-US" sz="2000" b="1" dirty="0">
                <a:solidFill>
                  <a:schemeClr val="tx1">
                    <a:lumMod val="75000"/>
                    <a:lumOff val="25000"/>
                  </a:schemeClr>
                </a:solidFill>
                <a:sym typeface="Wingdings"/>
              </a:rPr>
              <a:t>合辦，可依循之前模式，用同樣廠商，以簡化工作。</a:t>
            </a:r>
          </a:p>
          <a:p>
            <a:pPr marL="432000">
              <a:lnSpc>
                <a:spcPct val="135000"/>
              </a:lnSpc>
              <a:spcBef>
                <a:spcPts val="1500"/>
              </a:spcBef>
            </a:pPr>
            <a:r>
              <a:rPr lang="en-US" altLang="zh-TW" sz="2000" b="1" dirty="0">
                <a:solidFill>
                  <a:srgbClr val="7030A0"/>
                </a:solidFill>
                <a:sym typeface="Wingdings"/>
              </a:rPr>
              <a:t>2. </a:t>
            </a:r>
            <a:r>
              <a:rPr lang="zh-TW" altLang="en-US" sz="2000" b="1" dirty="0">
                <a:solidFill>
                  <a:srgbClr val="7030A0"/>
                </a:solidFill>
                <a:sym typeface="Wingdings"/>
              </a:rPr>
              <a:t>紀念品：</a:t>
            </a:r>
            <a:endParaRPr lang="en-US" altLang="zh-TW" sz="2000" b="1" dirty="0">
              <a:solidFill>
                <a:srgbClr val="7030A0"/>
              </a:solidFill>
              <a:sym typeface="Wingdings"/>
            </a:endParaRPr>
          </a:p>
          <a:p>
            <a:pPr marL="720000">
              <a:lnSpc>
                <a:spcPct val="135000"/>
              </a:lnSpc>
            </a:pPr>
            <a:r>
              <a:rPr lang="zh-TW" altLang="en-US" sz="2000" b="1" dirty="0">
                <a:solidFill>
                  <a:schemeClr val="tx1">
                    <a:lumMod val="75000"/>
                    <a:lumOff val="25000"/>
                  </a:schemeClr>
                </a:solidFill>
                <a:sym typeface="Wingdings"/>
              </a:rPr>
              <a:t>紀念品都已製作完成，數量固定。扣去原報名</a:t>
            </a:r>
            <a:r>
              <a:rPr lang="en-US" altLang="zh-TW" sz="2000" b="1" dirty="0">
                <a:solidFill>
                  <a:schemeClr val="tx1">
                    <a:lumMod val="75000"/>
                    <a:lumOff val="25000"/>
                  </a:schemeClr>
                </a:solidFill>
                <a:sym typeface="Wingdings"/>
              </a:rPr>
              <a:t>+</a:t>
            </a:r>
            <a:r>
              <a:rPr lang="zh-TW" altLang="en-US" sz="2000" b="1" dirty="0">
                <a:solidFill>
                  <a:schemeClr val="tx1">
                    <a:lumMod val="75000"/>
                    <a:lumOff val="25000"/>
                  </a:schemeClr>
                </a:solidFill>
                <a:sym typeface="Wingdings"/>
              </a:rPr>
              <a:t>加購之後的備存有限，若屆時有新報名者，恐怕有供應不足的疑慮處理，屆時要請各系聯絡人多多幫忙協調。</a:t>
            </a:r>
          </a:p>
          <a:p>
            <a:pPr marL="432000">
              <a:lnSpc>
                <a:spcPct val="135000"/>
              </a:lnSpc>
              <a:spcBef>
                <a:spcPts val="1500"/>
              </a:spcBef>
            </a:pPr>
            <a:r>
              <a:rPr lang="en-US" altLang="zh-TW" sz="2000" b="1" dirty="0">
                <a:solidFill>
                  <a:srgbClr val="7030A0"/>
                </a:solidFill>
                <a:sym typeface="Wingdings"/>
              </a:rPr>
              <a:t>3. </a:t>
            </a:r>
            <a:r>
              <a:rPr lang="zh-TW" altLang="en-US" sz="2000" b="1" dirty="0">
                <a:solidFill>
                  <a:srgbClr val="7030A0"/>
                </a:solidFill>
                <a:sym typeface="Wingdings"/>
              </a:rPr>
              <a:t>旅館：</a:t>
            </a:r>
            <a:endParaRPr lang="en-US" altLang="zh-TW" sz="2000" b="1" dirty="0">
              <a:solidFill>
                <a:srgbClr val="7030A0"/>
              </a:solidFill>
              <a:sym typeface="Wingdings"/>
            </a:endParaRPr>
          </a:p>
          <a:p>
            <a:pPr marL="720000">
              <a:lnSpc>
                <a:spcPct val="135000"/>
              </a:lnSpc>
            </a:pPr>
            <a:r>
              <a:rPr lang="zh-TW" altLang="en-US" sz="2000" b="1" dirty="0">
                <a:solidFill>
                  <a:schemeClr val="tx1">
                    <a:lumMod val="75000"/>
                    <a:lumOff val="25000"/>
                  </a:schemeClr>
                </a:solidFill>
                <a:sym typeface="Wingdings"/>
              </a:rPr>
              <a:t>疫情中，不代做安排。</a:t>
            </a:r>
          </a:p>
          <a:p>
            <a:pPr marL="432000">
              <a:lnSpc>
                <a:spcPct val="135000"/>
              </a:lnSpc>
              <a:spcBef>
                <a:spcPts val="1500"/>
              </a:spcBef>
            </a:pPr>
            <a:r>
              <a:rPr lang="en-US" altLang="zh-TW" sz="2000" b="1" dirty="0">
                <a:solidFill>
                  <a:srgbClr val="7030A0"/>
                </a:solidFill>
                <a:sym typeface="Wingdings"/>
              </a:rPr>
              <a:t>4. </a:t>
            </a:r>
            <a:r>
              <a:rPr lang="zh-TW" altLang="en-US" sz="2000" b="1" dirty="0">
                <a:solidFill>
                  <a:srgbClr val="7030A0"/>
                </a:solidFill>
                <a:sym typeface="Wingdings"/>
              </a:rPr>
              <a:t>場地：</a:t>
            </a:r>
            <a:endParaRPr lang="en-US" altLang="zh-TW" sz="2000" b="1" dirty="0">
              <a:solidFill>
                <a:srgbClr val="7030A0"/>
              </a:solidFill>
              <a:sym typeface="Wingdings"/>
            </a:endParaRPr>
          </a:p>
          <a:p>
            <a:pPr marL="720000">
              <a:lnSpc>
                <a:spcPct val="135000"/>
              </a:lnSpc>
            </a:pPr>
            <a:r>
              <a:rPr lang="zh-TW" altLang="en-US" sz="2000" b="1" dirty="0">
                <a:solidFill>
                  <a:schemeClr val="tx1">
                    <a:lumMod val="75000"/>
                    <a:lumOff val="25000"/>
                  </a:schemeClr>
                </a:solidFill>
                <a:sym typeface="Wingdings"/>
              </a:rPr>
              <a:t>要重新簽約。配合校友中心、體育館，已收到需繳水電費的通知。</a:t>
            </a:r>
            <a:endParaRPr lang="zh-TW" altLang="en-US" sz="1800" b="1" dirty="0">
              <a:solidFill>
                <a:schemeClr val="tx1">
                  <a:lumMod val="75000"/>
                  <a:lumOff val="25000"/>
                </a:schemeClr>
              </a:solidFill>
            </a:endParaRPr>
          </a:p>
        </p:txBody>
      </p:sp>
      <p:sp>
        <p:nvSpPr>
          <p:cNvPr id="5"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7</a:t>
            </a:fld>
            <a:endParaRPr lang="en-US" sz="1500" dirty="0">
              <a:solidFill>
                <a:schemeClr val="tx1"/>
              </a:solidFill>
            </a:endParaRPr>
          </a:p>
        </p:txBody>
      </p:sp>
      <p:sp>
        <p:nvSpPr>
          <p:cNvPr id="7" name="矩形 6">
            <a:extLst>
              <a:ext uri="{FF2B5EF4-FFF2-40B4-BE49-F238E27FC236}">
                <a16:creationId xmlns:a16="http://schemas.microsoft.com/office/drawing/2014/main" id="{6937C6CD-01C4-BA40-AB93-E460F00D1209}"/>
              </a:ext>
            </a:extLst>
          </p:cNvPr>
          <p:cNvSpPr/>
          <p:nvPr/>
        </p:nvSpPr>
        <p:spPr>
          <a:xfrm>
            <a:off x="6814689" y="128660"/>
            <a:ext cx="279134" cy="7376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BB2E4FE-BCE8-E88E-F1D8-0EC70F6A84EC}"/>
              </a:ext>
            </a:extLst>
          </p:cNvPr>
          <p:cNvSpPr/>
          <p:nvPr/>
        </p:nvSpPr>
        <p:spPr>
          <a:xfrm>
            <a:off x="105880" y="783018"/>
            <a:ext cx="1278000" cy="3237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本框 9">
            <a:extLst>
              <a:ext uri="{FF2B5EF4-FFF2-40B4-BE49-F238E27FC236}">
                <a16:creationId xmlns:a16="http://schemas.microsoft.com/office/drawing/2014/main" id="{17A4FC7B-24DD-D2E6-277D-82C5F154D978}"/>
              </a:ext>
            </a:extLst>
          </p:cNvPr>
          <p:cNvSpPr txBox="1"/>
          <p:nvPr/>
        </p:nvSpPr>
        <p:spPr>
          <a:xfrm>
            <a:off x="272438" y="763768"/>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重啟的話</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3"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297168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77930"/>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財務組報告</a:t>
            </a:r>
            <a:endParaRPr lang="en-US" altLang="zh-TW" sz="2400" b="1" dirty="0">
              <a:solidFill>
                <a:srgbClr val="7030A0"/>
              </a:solidFill>
            </a:endParaRPr>
          </a:p>
        </p:txBody>
      </p:sp>
      <p:sp>
        <p:nvSpPr>
          <p:cNvPr id="18"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8</a:t>
            </a:fld>
            <a:endParaRPr lang="en-US" sz="1500" dirty="0">
              <a:solidFill>
                <a:schemeClr val="tx1"/>
              </a:solidFill>
            </a:endParaRPr>
          </a:p>
        </p:txBody>
      </p:sp>
      <p:sp>
        <p:nvSpPr>
          <p:cNvPr id="6" name="矩形 5">
            <a:extLst>
              <a:ext uri="{FF2B5EF4-FFF2-40B4-BE49-F238E27FC236}">
                <a16:creationId xmlns:a16="http://schemas.microsoft.com/office/drawing/2014/main" id="{DFD9B908-42EC-E63E-B27F-FD64FABAD779}"/>
              </a:ext>
            </a:extLst>
          </p:cNvPr>
          <p:cNvSpPr/>
          <p:nvPr/>
        </p:nvSpPr>
        <p:spPr>
          <a:xfrm>
            <a:off x="6814689" y="128660"/>
            <a:ext cx="279134" cy="7376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標題 1">
            <a:extLst>
              <a:ext uri="{FF2B5EF4-FFF2-40B4-BE49-F238E27FC236}">
                <a16:creationId xmlns:a16="http://schemas.microsoft.com/office/drawing/2014/main" id="{DD33AE3C-381B-BEDB-E905-A467AF05D98A}"/>
              </a:ext>
            </a:extLst>
          </p:cNvPr>
          <p:cNvSpPr txBox="1">
            <a:spLocks/>
          </p:cNvSpPr>
          <p:nvPr/>
        </p:nvSpPr>
        <p:spPr>
          <a:xfrm>
            <a:off x="253219" y="972102"/>
            <a:ext cx="8364344"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1008000" indent="-540000">
              <a:lnSpc>
                <a:spcPct val="150000"/>
              </a:lnSpc>
            </a:pPr>
            <a:r>
              <a:rPr lang="en-US" altLang="zh-TW" sz="2000" b="1" dirty="0">
                <a:solidFill>
                  <a:srgbClr val="7030A0"/>
                </a:solidFill>
                <a:sym typeface="Wingdings"/>
              </a:rPr>
              <a:t>1. </a:t>
            </a:r>
            <a:r>
              <a:rPr lang="zh-TW" altLang="en-US" sz="2000" b="1" dirty="0">
                <a:solidFill>
                  <a:srgbClr val="7030A0"/>
                </a:solidFill>
                <a:sym typeface="Wingdings"/>
              </a:rPr>
              <a:t>收支報告</a:t>
            </a:r>
            <a:endParaRPr lang="zh-TW" altLang="en-US" sz="1800" b="1" dirty="0">
              <a:solidFill>
                <a:schemeClr val="tx1">
                  <a:lumMod val="75000"/>
                  <a:lumOff val="25000"/>
                </a:schemeClr>
              </a:solidFill>
            </a:endParaRPr>
          </a:p>
        </p:txBody>
      </p:sp>
      <p:sp>
        <p:nvSpPr>
          <p:cNvPr id="12" name="矩形 11">
            <a:extLst>
              <a:ext uri="{FF2B5EF4-FFF2-40B4-BE49-F238E27FC236}">
                <a16:creationId xmlns:a16="http://schemas.microsoft.com/office/drawing/2014/main" id="{EE0B9BCD-BBA6-F9E3-A326-A87BF170DD0F}"/>
              </a:ext>
            </a:extLst>
          </p:cNvPr>
          <p:cNvSpPr/>
          <p:nvPr/>
        </p:nvSpPr>
        <p:spPr>
          <a:xfrm>
            <a:off x="105880" y="590512"/>
            <a:ext cx="1278000" cy="3237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本框 12">
            <a:extLst>
              <a:ext uri="{FF2B5EF4-FFF2-40B4-BE49-F238E27FC236}">
                <a16:creationId xmlns:a16="http://schemas.microsoft.com/office/drawing/2014/main" id="{C74704C4-6DC5-0433-4D14-117F5DFE93D3}"/>
              </a:ext>
            </a:extLst>
          </p:cNvPr>
          <p:cNvSpPr txBox="1"/>
          <p:nvPr/>
        </p:nvSpPr>
        <p:spPr>
          <a:xfrm>
            <a:off x="272438" y="571262"/>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前情提要</a:t>
            </a:r>
            <a:endParaRPr lang="zh-TW" altLang="en-US" dirty="0">
              <a:solidFill>
                <a:schemeClr val="bg1"/>
              </a:solidFill>
              <a:latin typeface="微軟正黑體" panose="020B0604030504040204" pitchFamily="34" charset="-120"/>
              <a:ea typeface="微軟正黑體" panose="020B0604030504040204" pitchFamily="34" charset="-120"/>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39" t="17451" r="32873" b="10100"/>
          <a:stretch/>
        </p:blipFill>
        <p:spPr bwMode="auto">
          <a:xfrm>
            <a:off x="1121582" y="1462478"/>
            <a:ext cx="6835024" cy="471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302526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41B610DE-A022-44CF-A98C-A850C1A66A83}"/>
              </a:ext>
            </a:extLst>
          </p:cNvPr>
          <p:cNvSpPr txBox="1">
            <a:spLocks/>
          </p:cNvSpPr>
          <p:nvPr/>
        </p:nvSpPr>
        <p:spPr>
          <a:xfrm>
            <a:off x="2044460" y="177930"/>
            <a:ext cx="6827102" cy="88802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zh-TW" altLang="en-US" sz="2400" b="1" dirty="0">
                <a:solidFill>
                  <a:srgbClr val="7030A0"/>
                </a:solidFill>
              </a:rPr>
              <a:t>財務組報告</a:t>
            </a:r>
            <a:endParaRPr lang="en-US" altLang="zh-TW" sz="2400" b="1" dirty="0">
              <a:solidFill>
                <a:srgbClr val="7030A0"/>
              </a:solidFill>
            </a:endParaRPr>
          </a:p>
        </p:txBody>
      </p:sp>
      <p:sp>
        <p:nvSpPr>
          <p:cNvPr id="18" name="投影片編號版面配置區 2">
            <a:extLst>
              <a:ext uri="{FF2B5EF4-FFF2-40B4-BE49-F238E27FC236}">
                <a16:creationId xmlns:a16="http://schemas.microsoft.com/office/drawing/2014/main" id="{1E07298F-14AE-4E9F-9D7E-35B62CDA7D68}"/>
              </a:ext>
            </a:extLst>
          </p:cNvPr>
          <p:cNvSpPr>
            <a:spLocks noGrp="1"/>
          </p:cNvSpPr>
          <p:nvPr>
            <p:ph type="sldNum" sz="quarter" idx="12"/>
          </p:nvPr>
        </p:nvSpPr>
        <p:spPr>
          <a:xfrm>
            <a:off x="8242911" y="6112182"/>
            <a:ext cx="628650" cy="365760"/>
          </a:xfrm>
        </p:spPr>
        <p:txBody>
          <a:bodyPr/>
          <a:lstStyle/>
          <a:p>
            <a:pPr rtl="0"/>
            <a:fld id="{34B7E4EF-A1BD-40F4-AB7B-04F084DD991D}" type="slidenum">
              <a:rPr lang="en-US" sz="1500" smtClean="0">
                <a:solidFill>
                  <a:schemeClr val="tx1"/>
                </a:solidFill>
              </a:rPr>
              <a:t>9</a:t>
            </a:fld>
            <a:endParaRPr lang="en-US" sz="1500" dirty="0">
              <a:solidFill>
                <a:schemeClr val="tx1"/>
              </a:solidFill>
            </a:endParaRPr>
          </a:p>
        </p:txBody>
      </p:sp>
      <p:sp>
        <p:nvSpPr>
          <p:cNvPr id="6" name="矩形 5">
            <a:extLst>
              <a:ext uri="{FF2B5EF4-FFF2-40B4-BE49-F238E27FC236}">
                <a16:creationId xmlns:a16="http://schemas.microsoft.com/office/drawing/2014/main" id="{DFD9B908-42EC-E63E-B27F-FD64FABAD779}"/>
              </a:ext>
            </a:extLst>
          </p:cNvPr>
          <p:cNvSpPr/>
          <p:nvPr/>
        </p:nvSpPr>
        <p:spPr>
          <a:xfrm>
            <a:off x="6814689" y="128660"/>
            <a:ext cx="279134" cy="7376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图片 2" descr="表格&#10;&#10;低可信度描述已自动生成">
            <a:extLst>
              <a:ext uri="{FF2B5EF4-FFF2-40B4-BE49-F238E27FC236}">
                <a16:creationId xmlns:a16="http://schemas.microsoft.com/office/drawing/2014/main" id="{1D38AE9D-4D2B-1E41-4FB1-C32585E2390A}"/>
              </a:ext>
            </a:extLst>
          </p:cNvPr>
          <p:cNvPicPr>
            <a:picLocks noChangeAspect="1"/>
          </p:cNvPicPr>
          <p:nvPr/>
        </p:nvPicPr>
        <p:blipFill rotWithShape="1">
          <a:blip r:embed="rId2">
            <a:extLst>
              <a:ext uri="{28A0092B-C50C-407E-A947-70E740481C1C}">
                <a14:useLocalDpi xmlns:a14="http://schemas.microsoft.com/office/drawing/2010/main" val="0"/>
              </a:ext>
            </a:extLst>
          </a:blip>
          <a:srcRect b="4171"/>
          <a:stretch/>
        </p:blipFill>
        <p:spPr>
          <a:xfrm>
            <a:off x="1235452" y="1520793"/>
            <a:ext cx="6868963" cy="4673112"/>
          </a:xfrm>
          <a:prstGeom prst="rect">
            <a:avLst/>
          </a:prstGeom>
        </p:spPr>
      </p:pic>
      <p:sp>
        <p:nvSpPr>
          <p:cNvPr id="10" name="標題 1">
            <a:extLst>
              <a:ext uri="{FF2B5EF4-FFF2-40B4-BE49-F238E27FC236}">
                <a16:creationId xmlns:a16="http://schemas.microsoft.com/office/drawing/2014/main" id="{F75FC520-EC91-3DC7-2780-2454F49427AB}"/>
              </a:ext>
            </a:extLst>
          </p:cNvPr>
          <p:cNvSpPr txBox="1">
            <a:spLocks/>
          </p:cNvSpPr>
          <p:nvPr/>
        </p:nvSpPr>
        <p:spPr>
          <a:xfrm>
            <a:off x="253219" y="972102"/>
            <a:ext cx="8364344" cy="4770801"/>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marL="1008000" indent="-540000">
              <a:lnSpc>
                <a:spcPct val="150000"/>
              </a:lnSpc>
            </a:pPr>
            <a:r>
              <a:rPr lang="en-US" altLang="zh-TW" sz="2000" b="1" dirty="0">
                <a:solidFill>
                  <a:srgbClr val="7030A0"/>
                </a:solidFill>
                <a:sym typeface="Wingdings"/>
              </a:rPr>
              <a:t>2. </a:t>
            </a:r>
            <a:r>
              <a:rPr lang="zh-TW" altLang="en-US" sz="2000" b="1" dirty="0">
                <a:solidFill>
                  <a:srgbClr val="7030A0"/>
                </a:solidFill>
                <a:sym typeface="Wingdings"/>
              </a:rPr>
              <a:t>人數統計</a:t>
            </a:r>
            <a:endParaRPr lang="zh-TW" altLang="en-US" sz="1800" b="1" dirty="0">
              <a:solidFill>
                <a:schemeClr val="tx1">
                  <a:lumMod val="75000"/>
                  <a:lumOff val="25000"/>
                </a:schemeClr>
              </a:solidFill>
            </a:endParaRPr>
          </a:p>
        </p:txBody>
      </p:sp>
      <p:sp>
        <p:nvSpPr>
          <p:cNvPr id="12" name="矩形 11">
            <a:extLst>
              <a:ext uri="{FF2B5EF4-FFF2-40B4-BE49-F238E27FC236}">
                <a16:creationId xmlns:a16="http://schemas.microsoft.com/office/drawing/2014/main" id="{5B65874E-458C-5C18-9F66-896C1EA43112}"/>
              </a:ext>
            </a:extLst>
          </p:cNvPr>
          <p:cNvSpPr/>
          <p:nvPr/>
        </p:nvSpPr>
        <p:spPr>
          <a:xfrm>
            <a:off x="105880" y="590512"/>
            <a:ext cx="1278000" cy="32372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本框 12">
            <a:extLst>
              <a:ext uri="{FF2B5EF4-FFF2-40B4-BE49-F238E27FC236}">
                <a16:creationId xmlns:a16="http://schemas.microsoft.com/office/drawing/2014/main" id="{69F30570-DFAF-4C4B-8597-1AC835B58441}"/>
              </a:ext>
            </a:extLst>
          </p:cNvPr>
          <p:cNvSpPr txBox="1"/>
          <p:nvPr/>
        </p:nvSpPr>
        <p:spPr>
          <a:xfrm>
            <a:off x="272438" y="571262"/>
            <a:ext cx="4572000" cy="369332"/>
          </a:xfrm>
          <a:prstGeom prst="rect">
            <a:avLst/>
          </a:prstGeom>
          <a:noFill/>
        </p:spPr>
        <p:txBody>
          <a:bodyPr wrap="square">
            <a:spAutoFit/>
          </a:bodyPr>
          <a:lstStyle/>
          <a:p>
            <a:r>
              <a:rPr lang="zh-TW" altLang="en-US" b="1" dirty="0">
                <a:solidFill>
                  <a:schemeClr val="bg1"/>
                </a:solidFill>
                <a:latin typeface="微軟正黑體" panose="020B0604030504040204" pitchFamily="34" charset="-120"/>
                <a:ea typeface="微軟正黑體" panose="020B0604030504040204" pitchFamily="34" charset="-120"/>
                <a:sym typeface="Wingdings"/>
              </a:rPr>
              <a:t>前情提要</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11" name="標題 1">
            <a:extLst>
              <a:ext uri="{FF2B5EF4-FFF2-40B4-BE49-F238E27FC236}">
                <a16:creationId xmlns:a16="http://schemas.microsoft.com/office/drawing/2014/main" id="{C779BD43-2E75-4061-8E59-4B95A2434F67}"/>
              </a:ext>
            </a:extLst>
          </p:cNvPr>
          <p:cNvSpPr txBox="1">
            <a:spLocks/>
          </p:cNvSpPr>
          <p:nvPr/>
        </p:nvSpPr>
        <p:spPr>
          <a:xfrm>
            <a:off x="5611388" y="6137721"/>
            <a:ext cx="2944380" cy="38277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lang="en-US" sz="3000" i="0" kern="1200" cap="none" spc="0" baseline="0" dirty="0">
                <a:solidFill>
                  <a:schemeClr val="tx1">
                    <a:lumMod val="85000"/>
                    <a:lumOff val="15000"/>
                  </a:schemeClr>
                </a:solidFill>
                <a:effectLst/>
                <a:latin typeface="Microsoft JhengHei UI" panose="020B0604030504040204" pitchFamily="34" charset="-120"/>
                <a:ea typeface="Microsoft JhengHei UI" panose="020B0604030504040204" pitchFamily="34" charset="-120"/>
                <a:cs typeface="+mn-cs"/>
              </a:defRPr>
            </a:lvl1pPr>
          </a:lstStyle>
          <a:p>
            <a:pPr algn="r">
              <a:lnSpc>
                <a:spcPct val="150000"/>
              </a:lnSpc>
            </a:pPr>
            <a:r>
              <a:rPr lang="en-US" altLang="zh-TW" sz="1100" dirty="0">
                <a:solidFill>
                  <a:schemeClr val="tx1">
                    <a:lumMod val="65000"/>
                    <a:lumOff val="35000"/>
                  </a:schemeClr>
                </a:solidFill>
              </a:rPr>
              <a:t>111.7.30  NTU</a:t>
            </a:r>
            <a:r>
              <a:rPr lang="zh-TW" altLang="en-US" sz="1100" dirty="0">
                <a:solidFill>
                  <a:schemeClr val="tx1">
                    <a:lumMod val="65000"/>
                    <a:lumOff val="35000"/>
                  </a:schemeClr>
                </a:solidFill>
              </a:rPr>
              <a:t> </a:t>
            </a:r>
            <a:r>
              <a:rPr lang="en-US" altLang="zh-TW" sz="1100" dirty="0">
                <a:solidFill>
                  <a:schemeClr val="tx1">
                    <a:lumMod val="65000"/>
                    <a:lumOff val="35000"/>
                  </a:schemeClr>
                </a:solidFill>
              </a:rPr>
              <a:t>B66 </a:t>
            </a:r>
            <a:r>
              <a:rPr lang="zh-TW" altLang="en-US" sz="1100" dirty="0">
                <a:solidFill>
                  <a:schemeClr val="tx1">
                    <a:lumMod val="65000"/>
                    <a:lumOff val="35000"/>
                  </a:schemeClr>
                </a:solidFill>
              </a:rPr>
              <a:t>四十重聚籌備大會</a:t>
            </a:r>
          </a:p>
        </p:txBody>
      </p:sp>
    </p:spTree>
    <p:extLst>
      <p:ext uri="{BB962C8B-B14F-4D97-AF65-F5344CB8AC3E}">
        <p14:creationId xmlns:p14="http://schemas.microsoft.com/office/powerpoint/2010/main" val="4069525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59_TF78438558" id="{B22198C3-BD72-44A2-997F-14D793BFA363}" vid="{07B9720E-645E-4AB5-B14C-E751A8DA5D21}"/>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{EC76D3CA-55FA-45DC-A329-C85ED5202774}tf78438558_win32</Template>
  <TotalTime>8967</TotalTime>
  <Words>2303</Words>
  <Application>Microsoft Office PowerPoint</Application>
  <PresentationFormat>全屏显示(4:3)</PresentationFormat>
  <Paragraphs>164</Paragraphs>
  <Slides>16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Microsoft JhengHei UI</vt:lpstr>
      <vt:lpstr>微軟正黑體</vt:lpstr>
      <vt:lpstr>Calibri</vt:lpstr>
      <vt:lpstr>Century Gothic</vt:lpstr>
      <vt:lpstr>Garamond</vt:lpstr>
      <vt:lpstr>SavonVTI</vt:lpstr>
      <vt:lpstr>NTU B66 四十重聚 籌備大會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NTU B66 四十重聚 活動組簡報</dc:title>
  <dc:creator>惠姝 倪</dc:creator>
  <cp:lastModifiedBy>Kerwin Ni</cp:lastModifiedBy>
  <cp:revision>138</cp:revision>
  <cp:lastPrinted>2021-05-20T08:42:56Z</cp:lastPrinted>
  <dcterms:created xsi:type="dcterms:W3CDTF">2021-05-20T05:48:51Z</dcterms:created>
  <dcterms:modified xsi:type="dcterms:W3CDTF">2022-07-29T06:47:05Z</dcterms:modified>
</cp:coreProperties>
</file>